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9" r:id="rId3"/>
    <p:sldId id="260" r:id="rId4"/>
    <p:sldId id="265" r:id="rId5"/>
    <p:sldId id="269" r:id="rId6"/>
    <p:sldId id="280" r:id="rId7"/>
    <p:sldId id="282" r:id="rId8"/>
    <p:sldId id="272" r:id="rId9"/>
    <p:sldId id="273" r:id="rId10"/>
    <p:sldId id="274" r:id="rId11"/>
    <p:sldId id="275" r:id="rId12"/>
    <p:sldId id="276" r:id="rId13"/>
    <p:sldId id="277" r:id="rId14"/>
    <p:sldId id="278" r:id="rId15"/>
    <p:sldId id="279" r:id="rId16"/>
    <p:sldId id="286" r:id="rId17"/>
    <p:sldId id="289" r:id="rId18"/>
    <p:sldId id="290" r:id="rId19"/>
    <p:sldId id="291" r:id="rId20"/>
    <p:sldId id="292" r:id="rId21"/>
    <p:sldId id="293" r:id="rId22"/>
    <p:sldId id="294" r:id="rId23"/>
    <p:sldId id="298" r:id="rId24"/>
    <p:sldId id="299" r:id="rId25"/>
    <p:sldId id="300" r:id="rId26"/>
    <p:sldId id="271" r:id="rId27"/>
    <p:sldId id="301" r:id="rId28"/>
    <p:sldId id="283" r:id="rId29"/>
    <p:sldId id="295" r:id="rId30"/>
    <p:sldId id="296" r:id="rId31"/>
    <p:sldId id="262"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808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181" autoAdjust="0"/>
  </p:normalViewPr>
  <p:slideViewPr>
    <p:cSldViewPr snapToGrid="0">
      <p:cViewPr varScale="1">
        <p:scale>
          <a:sx n="104" d="100"/>
          <a:sy n="104"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571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6383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3209638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3182107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140067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1651299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8" name="Footer Placeholder 7"/>
          <p:cNvSpPr>
            <a:spLocks noGrp="1"/>
          </p:cNvSpPr>
          <p:nvPr>
            <p:ph type="ftr" sz="quarter" idx="11"/>
          </p:nvPr>
        </p:nvSpPr>
        <p:spPr/>
        <p:txBody>
          <a:bodyPr/>
          <a:lstStyle/>
          <a:p>
            <a:endParaRPr lang="en-SG" dirty="0"/>
          </a:p>
        </p:txBody>
      </p:sp>
      <p:sp>
        <p:nvSpPr>
          <p:cNvPr id="9" name="Slide Number Placeholder 8"/>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361458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88086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716370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422596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90CDA-83AC-41F9-B8AA-13FAE0386FDA}" type="datetimeFigureOut">
              <a:rPr lang="en-SG" smtClean="0"/>
              <a:t>9/4/2024</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A1DF89D0-F017-4F73-BD7C-5391541E9198}" type="slidenum">
              <a:rPr lang="en-SG" smtClean="0"/>
              <a:t>‹#›</a:t>
            </a:fld>
            <a:endParaRPr lang="en-SG" dirty="0"/>
          </a:p>
        </p:txBody>
      </p:sp>
    </p:spTree>
    <p:extLst>
      <p:ext uri="{BB962C8B-B14F-4D97-AF65-F5344CB8AC3E}">
        <p14:creationId xmlns:p14="http://schemas.microsoft.com/office/powerpoint/2010/main" val="367859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90CDA-83AC-41F9-B8AA-13FAE0386FDA}" type="datetimeFigureOut">
              <a:rPr lang="en-SG" smtClean="0"/>
              <a:t>9/4/2024</a:t>
            </a:fld>
            <a:endParaRPr lang="en-SG"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F89D0-F017-4F73-BD7C-5391541E9198}" type="slidenum">
              <a:rPr lang="en-SG" smtClean="0"/>
              <a:t>‹#›</a:t>
            </a:fld>
            <a:endParaRPr lang="en-SG" dirty="0"/>
          </a:p>
        </p:txBody>
      </p:sp>
    </p:spTree>
    <p:extLst>
      <p:ext uri="{BB962C8B-B14F-4D97-AF65-F5344CB8AC3E}">
        <p14:creationId xmlns:p14="http://schemas.microsoft.com/office/powerpoint/2010/main" val="1028575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26C215-85B3-B4C6-75A0-A00B29BA8D3F}"/>
              </a:ext>
            </a:extLst>
          </p:cNvPr>
          <p:cNvPicPr>
            <a:picLocks noChangeAspect="1"/>
          </p:cNvPicPr>
          <p:nvPr/>
        </p:nvPicPr>
        <p:blipFill rotWithShape="1">
          <a:blip r:embed="rId2">
            <a:extLst>
              <a:ext uri="{28A0092B-C50C-407E-A947-70E740481C1C}">
                <a14:useLocalDpi xmlns:a14="http://schemas.microsoft.com/office/drawing/2010/main" val="0"/>
              </a:ext>
            </a:extLst>
          </a:blip>
          <a:srcRect t="4282" b="5145"/>
          <a:stretch/>
        </p:blipFill>
        <p:spPr>
          <a:xfrm>
            <a:off x="0" y="0"/>
            <a:ext cx="12192000" cy="4411580"/>
          </a:xfrm>
          <a:prstGeom prst="rect">
            <a:avLst/>
          </a:prstGeom>
        </p:spPr>
      </p:pic>
      <p:sp>
        <p:nvSpPr>
          <p:cNvPr id="8" name="TextBox 7">
            <a:extLst>
              <a:ext uri="{FF2B5EF4-FFF2-40B4-BE49-F238E27FC236}">
                <a16:creationId xmlns:a16="http://schemas.microsoft.com/office/drawing/2014/main" id="{D4A2EAE5-5485-1E40-2130-E75F4768DAC1}"/>
              </a:ext>
            </a:extLst>
          </p:cNvPr>
          <p:cNvSpPr txBox="1"/>
          <p:nvPr/>
        </p:nvSpPr>
        <p:spPr>
          <a:xfrm>
            <a:off x="425116" y="4601690"/>
            <a:ext cx="11341769" cy="1138773"/>
          </a:xfrm>
          <a:prstGeom prst="rect">
            <a:avLst/>
          </a:prstGeom>
          <a:noFill/>
        </p:spPr>
        <p:txBody>
          <a:bodyPr wrap="square" rtlCol="0">
            <a:spAutoFit/>
          </a:bodyPr>
          <a:lstStyle/>
          <a:p>
            <a:r>
              <a:rPr lang="en-SG" sz="4000" dirty="0">
                <a:latin typeface="Aptos" panose="020B0004020202020204" pitchFamily="34" charset="0"/>
              </a:rPr>
              <a:t>A Model of HDB Resale Prices</a:t>
            </a:r>
          </a:p>
          <a:p>
            <a:r>
              <a:rPr lang="en-SG" sz="2800" dirty="0">
                <a:latin typeface="Aptos" panose="020B0004020202020204" pitchFamily="34" charset="0"/>
              </a:rPr>
              <a:t>Key Features &amp; Insights</a:t>
            </a:r>
          </a:p>
        </p:txBody>
      </p:sp>
    </p:spTree>
    <p:extLst>
      <p:ext uri="{BB962C8B-B14F-4D97-AF65-F5344CB8AC3E}">
        <p14:creationId xmlns:p14="http://schemas.microsoft.com/office/powerpoint/2010/main" val="148710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4B27AF-48D8-6295-A417-083322266B80}"/>
              </a:ext>
            </a:extLst>
          </p:cNvPr>
          <p:cNvSpPr/>
          <p:nvPr/>
        </p:nvSpPr>
        <p:spPr>
          <a:xfrm>
            <a:off x="5273842" y="1864800"/>
            <a:ext cx="385011"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1838674876"/>
              </p:ext>
            </p:extLst>
          </p:nvPr>
        </p:nvGraphicFramePr>
        <p:xfrm>
          <a:off x="852905" y="2595600"/>
          <a:ext cx="10216148" cy="2432306"/>
        </p:xfrm>
        <a:graphic>
          <a:graphicData uri="http://schemas.openxmlformats.org/drawingml/2006/table">
            <a:tbl>
              <a:tblPr firstRow="1" bandRow="1">
                <a:tableStyleId>{5C22544A-7EE6-4342-B048-85BDC9FD1C3A}</a:tableStyleId>
              </a:tblPr>
              <a:tblGrid>
                <a:gridCol w="5108074">
                  <a:extLst>
                    <a:ext uri="{9D8B030D-6E8A-4147-A177-3AD203B41FA5}">
                      <a16:colId xmlns:a16="http://schemas.microsoft.com/office/drawing/2014/main" val="2013123780"/>
                    </a:ext>
                  </a:extLst>
                </a:gridCol>
                <a:gridCol w="510807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𝝋 : </a:t>
                      </a:r>
                      <a:r>
                        <a:rPr lang="en-SG" sz="1600" b="1" kern="1200" dirty="0">
                          <a:solidFill>
                            <a:schemeClr val="dk1"/>
                          </a:solidFill>
                          <a:effectLst/>
                          <a:latin typeface="Aptos" panose="020B0004020202020204" pitchFamily="34" charset="0"/>
                          <a:ea typeface="+mn-ea"/>
                          <a:cs typeface="+mn-cs"/>
                        </a:rPr>
                        <a:t>Access to Amenities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600" b="1" dirty="0">
                          <a:solidFill>
                            <a:schemeClr val="tx1"/>
                          </a:solidFill>
                          <a:latin typeface="Aptos" panose="020B0004020202020204" pitchFamily="34" charset="0"/>
                        </a:rPr>
                        <a:t>Remarks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Mall (If: Within 500m)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Mall (If: &gt;500 to 1000m)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9622049"/>
                  </a:ext>
                </a:extLst>
              </a:tr>
              <a:tr h="36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Hawker Centre (If: Within 500m)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buFont typeface="Arial" panose="020B0604020202020204" pitchFamily="34" charset="0"/>
                        <a:buNone/>
                      </a:pPr>
                      <a:r>
                        <a:rPr lang="en-SG" sz="1600" b="0" dirty="0">
                          <a:latin typeface="Aptos" panose="020B00040202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593055"/>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Hawker Centre (If: &gt;500 to 1000m)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193449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Hawker Centre (If: Large)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Large: &gt;100* Food &amp; Market Stalls</a:t>
                      </a:r>
                    </a:p>
                    <a:p>
                      <a:r>
                        <a:rPr lang="en-SG" sz="1400" b="0" dirty="0">
                          <a:latin typeface="Aptos" panose="020B0004020202020204" pitchFamily="34" charset="0"/>
                        </a:rPr>
                        <a:t>* median no. of stalls (amongst all resale price observations)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1158573"/>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9DD358-1A0F-8B37-AB59-1EC24F91DB8B}"/>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6D9DD358-1A0F-8B37-AB59-1EC24F91DB8B}"/>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346802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E0F766-D58B-CDFE-9ABF-C185EC657D15}"/>
              </a:ext>
            </a:extLst>
          </p:cNvPr>
          <p:cNvSpPr/>
          <p:nvPr/>
        </p:nvSpPr>
        <p:spPr>
          <a:xfrm>
            <a:off x="6176210" y="1864800"/>
            <a:ext cx="356939"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2176627348"/>
              </p:ext>
            </p:extLst>
          </p:nvPr>
        </p:nvGraphicFramePr>
        <p:xfrm>
          <a:off x="852905" y="2595600"/>
          <a:ext cx="10216148" cy="3463314"/>
        </p:xfrm>
        <a:graphic>
          <a:graphicData uri="http://schemas.openxmlformats.org/drawingml/2006/table">
            <a:tbl>
              <a:tblPr firstRow="1" bandRow="1">
                <a:tableStyleId>{5C22544A-7EE6-4342-B048-85BDC9FD1C3A}</a:tableStyleId>
              </a:tblPr>
              <a:tblGrid>
                <a:gridCol w="5108074">
                  <a:extLst>
                    <a:ext uri="{9D8B030D-6E8A-4147-A177-3AD203B41FA5}">
                      <a16:colId xmlns:a16="http://schemas.microsoft.com/office/drawing/2014/main" val="2013123780"/>
                    </a:ext>
                  </a:extLst>
                </a:gridCol>
                <a:gridCol w="510807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𝜽 : </a:t>
                      </a:r>
                      <a:r>
                        <a:rPr lang="en-SG" sz="1600" b="1" kern="1200" dirty="0">
                          <a:solidFill>
                            <a:schemeClr val="dk1"/>
                          </a:solidFill>
                          <a:effectLst/>
                          <a:latin typeface="Aptos" panose="020B0004020202020204" pitchFamily="34" charset="0"/>
                          <a:ea typeface="+mn-ea"/>
                          <a:cs typeface="+mn-cs"/>
                        </a:rPr>
                        <a:t>Travel Cost to the CBD via the MRT Network</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Travel Cost ,  Travel Cost </a:t>
                      </a:r>
                      <a:r>
                        <a:rPr lang="en-SG" sz="1600" kern="1200" baseline="30000" dirty="0">
                          <a:solidFill>
                            <a:schemeClr val="dk1"/>
                          </a:solidFill>
                          <a:effectLst/>
                          <a:latin typeface="Aptos" panose="020B0004020202020204" pitchFamily="34" charset="0"/>
                          <a:ea typeface="+mn-ea"/>
                          <a:cs typeface="+mn-cs"/>
                        </a:rPr>
                        <a:t>2</a:t>
                      </a: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261311"/>
                  </a:ext>
                </a:extLst>
              </a:tr>
              <a:tr h="36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Remarks  /  Hypotheses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Arial" panose="020B0604020202020204" pitchFamily="34" charset="0"/>
                        <a:buNone/>
                      </a:pP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593055"/>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HDB residents tend to travel by the MRT, and there is a penalty (premium) to being further (closer) to the Central Business District (CBD) in terms of travel cost along the MRT network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1934491"/>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Penalty may be due to the added inconvenience of accessing job opportunities in the CBD, and lower potential rental income yield for home owners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527004783"/>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Expect the penalty to diminish at tail ends of the network due to presence of regional economic centres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600" kern="1200" dirty="0">
                          <a:solidFill>
                            <a:schemeClr val="dk1"/>
                          </a:solidFill>
                          <a:effectLst/>
                          <a:latin typeface="Aptos" panose="020B0004020202020204" pitchFamily="34" charset="0"/>
                          <a:ea typeface="+mn-ea"/>
                          <a:cs typeface="+mn-cs"/>
                        </a:rPr>
                        <a:t>     (e.g., Jurong Industrial Zone, Loyang Aviation Cluster / Changi Business Park) [4]</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339247741"/>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16ABCD-D6C0-7129-54F2-32B277A36579}"/>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3D16ABCD-D6C0-7129-54F2-32B277A36579}"/>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1140168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3928666358"/>
              </p:ext>
            </p:extLst>
          </p:nvPr>
        </p:nvGraphicFramePr>
        <p:xfrm>
          <a:off x="852905" y="2595600"/>
          <a:ext cx="10216148" cy="3188994"/>
        </p:xfrm>
        <a:graphic>
          <a:graphicData uri="http://schemas.openxmlformats.org/drawingml/2006/table">
            <a:tbl>
              <a:tblPr firstRow="1" bandRow="1">
                <a:tableStyleId>{5C22544A-7EE6-4342-B048-85BDC9FD1C3A}</a:tableStyleId>
              </a:tblPr>
              <a:tblGrid>
                <a:gridCol w="5108074">
                  <a:extLst>
                    <a:ext uri="{9D8B030D-6E8A-4147-A177-3AD203B41FA5}">
                      <a16:colId xmlns:a16="http://schemas.microsoft.com/office/drawing/2014/main" val="2013123780"/>
                    </a:ext>
                  </a:extLst>
                </a:gridCol>
                <a:gridCol w="510807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𝜽 : </a:t>
                      </a:r>
                      <a:r>
                        <a:rPr lang="en-SG" sz="1600" b="1" kern="1200" dirty="0">
                          <a:solidFill>
                            <a:schemeClr val="dk1"/>
                          </a:solidFill>
                          <a:effectLst/>
                          <a:latin typeface="Aptos" panose="020B0004020202020204" pitchFamily="34" charset="0"/>
                          <a:ea typeface="+mn-ea"/>
                          <a:cs typeface="+mn-cs"/>
                        </a:rPr>
                        <a:t>Travel Cost to the CBD via the MRT Network</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Travel Cost ,  Travel Cost </a:t>
                      </a:r>
                      <a:r>
                        <a:rPr lang="en-SG" sz="1600" kern="1200" baseline="30000" dirty="0">
                          <a:solidFill>
                            <a:schemeClr val="dk1"/>
                          </a:solidFill>
                          <a:effectLst/>
                          <a:latin typeface="Aptos" panose="020B0004020202020204" pitchFamily="34" charset="0"/>
                          <a:ea typeface="+mn-ea"/>
                          <a:cs typeface="+mn-cs"/>
                        </a:rPr>
                        <a:t>2</a:t>
                      </a: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261311"/>
                  </a:ext>
                </a:extLst>
              </a:tr>
              <a:tr h="36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Remarks  /  Feature Construction Approach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Arial" panose="020B0604020202020204" pitchFamily="34" charset="0"/>
                        <a:buNone/>
                      </a:pP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593055"/>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Resale price data spans 2012 – ’21, and the network has evolved during the period </a:t>
                      </a:r>
                    </a:p>
                    <a:p>
                      <a:pPr marL="18097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600" kern="1200" dirty="0">
                          <a:solidFill>
                            <a:schemeClr val="dk1"/>
                          </a:solidFill>
                          <a:effectLst/>
                          <a:latin typeface="Aptos" panose="020B0004020202020204" pitchFamily="34" charset="0"/>
                          <a:ea typeface="+mn-ea"/>
                          <a:cs typeface="+mn-cs"/>
                        </a:rPr>
                        <a:t>(e.g., introduction of the Downtown Line (2017), Thompson-East Cost Line (2020)) [5,6]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527004783"/>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Expect home buyers to consider evolution of the MRT network when making purchase decisions (alongside other future-oriented area development plans), and thus consider the MRT network as at 2024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339247741"/>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kern="1200" dirty="0">
                          <a:solidFill>
                            <a:schemeClr val="dk1"/>
                          </a:solidFill>
                          <a:effectLst/>
                          <a:latin typeface="Aptos" panose="020B0004020202020204" pitchFamily="34" charset="0"/>
                          <a:ea typeface="+mn-ea"/>
                          <a:cs typeface="+mn-cs"/>
                        </a:rPr>
                        <a:t>Travel Cost = Minimum No. of MRT Stations to a list of CBD Stations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400" kern="1200" dirty="0">
                          <a:solidFill>
                            <a:schemeClr val="dk1"/>
                          </a:solidFill>
                          <a:effectLst/>
                          <a:latin typeface="Aptos" panose="020B0004020202020204" pitchFamily="34" charset="0"/>
                          <a:ea typeface="+mn-ea"/>
                          <a:cs typeface="+mn-cs"/>
                        </a:rPr>
                        <a:t>     (*transfers across MRT lines modelled as travelling through another MRT station – to reflect cost of making transfers)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843596510"/>
                  </a:ext>
                </a:extLst>
              </a:tr>
            </a:tbl>
          </a:graphicData>
        </a:graphic>
      </p:graphicFrame>
      <p:sp>
        <p:nvSpPr>
          <p:cNvPr id="14" name="Rectangle 13">
            <a:extLst>
              <a:ext uri="{FF2B5EF4-FFF2-40B4-BE49-F238E27FC236}">
                <a16:creationId xmlns:a16="http://schemas.microsoft.com/office/drawing/2014/main" id="{60E692F3-5012-1975-F619-68943852BAB8}"/>
              </a:ext>
            </a:extLst>
          </p:cNvPr>
          <p:cNvSpPr/>
          <p:nvPr/>
        </p:nvSpPr>
        <p:spPr>
          <a:xfrm>
            <a:off x="6176210" y="1864800"/>
            <a:ext cx="356939"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7BDCD4B-FA78-0FDC-4111-142F09F7B22F}"/>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57BDCD4B-FA78-0FDC-4111-142F09F7B22F}"/>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190757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C97329-3D7D-278A-B0E7-391B8C240F09}"/>
              </a:ext>
            </a:extLst>
          </p:cNvPr>
          <p:cNvSpPr/>
          <p:nvPr/>
        </p:nvSpPr>
        <p:spPr>
          <a:xfrm>
            <a:off x="7046497" y="1864800"/>
            <a:ext cx="385011"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1142697853"/>
              </p:ext>
            </p:extLst>
          </p:nvPr>
        </p:nvGraphicFramePr>
        <p:xfrm>
          <a:off x="852905" y="2595600"/>
          <a:ext cx="10216148" cy="3612702"/>
        </p:xfrm>
        <a:graphic>
          <a:graphicData uri="http://schemas.openxmlformats.org/drawingml/2006/table">
            <a:tbl>
              <a:tblPr firstRow="1" bandRow="1">
                <a:tableStyleId>{5C22544A-7EE6-4342-B048-85BDC9FD1C3A}</a:tableStyleId>
              </a:tblPr>
              <a:tblGrid>
                <a:gridCol w="5162884">
                  <a:extLst>
                    <a:ext uri="{9D8B030D-6E8A-4147-A177-3AD203B41FA5}">
                      <a16:colId xmlns:a16="http://schemas.microsoft.com/office/drawing/2014/main" val="2013123780"/>
                    </a:ext>
                  </a:extLst>
                </a:gridCol>
                <a:gridCol w="505326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𝝎 : </a:t>
                      </a:r>
                      <a:r>
                        <a:rPr lang="en-SG" sz="1600" b="1" kern="1200" dirty="0">
                          <a:solidFill>
                            <a:schemeClr val="dk1"/>
                          </a:solidFill>
                          <a:effectLst/>
                          <a:latin typeface="Aptos" panose="020B0004020202020204" pitchFamily="34" charset="0"/>
                          <a:ea typeface="+mn-ea"/>
                          <a:cs typeface="+mn-cs"/>
                        </a:rPr>
                        <a:t>Proximity to </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t>
                      </a:r>
                      <a:r>
                        <a:rPr lang="en-SG" sz="1600" b="1" kern="1200" dirty="0">
                          <a:solidFill>
                            <a:schemeClr val="dk1"/>
                          </a:solidFill>
                          <a:effectLst/>
                          <a:latin typeface="Aptos" panose="020B0004020202020204" pitchFamily="34" charset="0"/>
                          <a:ea typeface="+mn-ea"/>
                          <a:cs typeface="+mn-cs"/>
                        </a:rPr>
                        <a:t>Branded’ Schools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Primary</a:t>
                      </a:r>
                      <a:r>
                        <a:rPr lang="en-SG" sz="1600" kern="1200" dirty="0">
                          <a:solidFill>
                            <a:schemeClr val="dk1"/>
                          </a:solidFill>
                          <a:effectLst/>
                          <a:latin typeface="Aptos" panose="020B0004020202020204" pitchFamily="34" charset="0"/>
                          <a:ea typeface="+mn-ea"/>
                          <a:cs typeface="+mn-cs"/>
                        </a:rPr>
                        <a:t> Schools (Within 1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Secondary</a:t>
                      </a:r>
                      <a:r>
                        <a:rPr lang="en-SG" sz="1600" kern="1200" dirty="0">
                          <a:solidFill>
                            <a:schemeClr val="dk1"/>
                          </a:solidFill>
                          <a:effectLst/>
                          <a:latin typeface="Aptos" panose="020B0004020202020204" pitchFamily="34" charset="0"/>
                          <a:ea typeface="+mn-ea"/>
                          <a:cs typeface="+mn-cs"/>
                        </a:rPr>
                        <a:t> Schools (Within 1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91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Primary</a:t>
                      </a:r>
                      <a:r>
                        <a:rPr lang="en-SG" sz="1600" kern="1200" dirty="0">
                          <a:solidFill>
                            <a:schemeClr val="dk1"/>
                          </a:solidFill>
                          <a:effectLst/>
                          <a:latin typeface="Aptos" panose="020B0004020202020204" pitchFamily="34" charset="0"/>
                          <a:ea typeface="+mn-ea"/>
                          <a:cs typeface="+mn-cs"/>
                        </a:rPr>
                        <a:t> Schools (&gt;1 to 2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Secondary</a:t>
                      </a:r>
                      <a:r>
                        <a:rPr lang="en-SG" sz="1600" kern="1200" dirty="0">
                          <a:solidFill>
                            <a:schemeClr val="dk1"/>
                          </a:solidFill>
                          <a:effectLst/>
                          <a:latin typeface="Aptos" panose="020B0004020202020204" pitchFamily="34" charset="0"/>
                          <a:ea typeface="+mn-ea"/>
                          <a:cs typeface="+mn-cs"/>
                        </a:rPr>
                        <a:t> Schools (&gt;1 to 2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26131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6316"/>
                  </a:ext>
                </a:extLst>
              </a:tr>
              <a:tr h="37107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Remarks  /  Hypotheses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2790516"/>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Priority for admission into a given </a:t>
                      </a:r>
                      <a:r>
                        <a:rPr kumimoji="0" lang="en-GB" sz="1600" b="0" i="1" u="none" strike="noStrike" kern="1200" cap="none" spc="0" normalizeH="0" baseline="0" noProof="0" dirty="0">
                          <a:ln>
                            <a:noFill/>
                          </a:ln>
                          <a:solidFill>
                            <a:prstClr val="black"/>
                          </a:solidFill>
                          <a:effectLst/>
                          <a:uLnTx/>
                          <a:uFillTx/>
                          <a:latin typeface="Aptos" panose="020B0004020202020204" pitchFamily="34" charset="0"/>
                          <a:ea typeface="+mn-ea"/>
                          <a:cs typeface="+mn-cs"/>
                        </a:rPr>
                        <a:t>primary school </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is based on proximity, with children living (a) within 1km of the school being granted higher priority than those living (b) between 1km - 2km, and (c) beyond 2km [7]</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819590"/>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Given competition for places in ‘branded’ </a:t>
                      </a:r>
                      <a:r>
                        <a:rPr kumimoji="0" lang="en-GB" sz="1600" b="0" i="1" u="none" strike="noStrike" kern="1200" cap="none" spc="0" normalizeH="0" baseline="0" noProof="0" dirty="0">
                          <a:ln>
                            <a:noFill/>
                          </a:ln>
                          <a:solidFill>
                            <a:prstClr val="black"/>
                          </a:solidFill>
                          <a:effectLst/>
                          <a:uLnTx/>
                          <a:uFillTx/>
                          <a:latin typeface="Aptos" panose="020B0004020202020204" pitchFamily="34" charset="0"/>
                          <a:ea typeface="+mn-ea"/>
                          <a:cs typeface="+mn-cs"/>
                        </a:rPr>
                        <a:t>primary schools</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parents may be willing to pay a premium to purchase homes near these schools, to increase chances of their children being granted admission [8]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3575646863"/>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Although proximity-based priority admission to </a:t>
                      </a:r>
                      <a:r>
                        <a:rPr kumimoji="0" lang="en-GB" sz="1600" b="0" i="1" u="none" strike="noStrike" kern="1200" cap="none" spc="0" normalizeH="0" baseline="0" noProof="0" dirty="0">
                          <a:ln>
                            <a:noFill/>
                          </a:ln>
                          <a:solidFill>
                            <a:prstClr val="black"/>
                          </a:solidFill>
                          <a:effectLst/>
                          <a:uLnTx/>
                          <a:uFillTx/>
                          <a:latin typeface="Aptos" panose="020B0004020202020204" pitchFamily="34" charset="0"/>
                          <a:ea typeface="+mn-ea"/>
                          <a:cs typeface="+mn-cs"/>
                        </a:rPr>
                        <a:t>secondary schools </a:t>
                      </a:r>
                      <a:r>
                        <a:rPr kumimoji="0" lang="en-GB" sz="1600" b="0" i="1" u="sng" strike="noStrike" kern="1200" cap="none" spc="0" normalizeH="0" baseline="0" noProof="0" dirty="0">
                          <a:ln>
                            <a:noFill/>
                          </a:ln>
                          <a:solidFill>
                            <a:prstClr val="black"/>
                          </a:solidFill>
                          <a:effectLst/>
                          <a:uLnTx/>
                          <a:uFillTx/>
                          <a:latin typeface="Aptos" panose="020B0004020202020204" pitchFamily="34" charset="0"/>
                          <a:ea typeface="+mn-ea"/>
                          <a:cs typeface="+mn-cs"/>
                        </a:rPr>
                        <a:t>is not practiced</a:t>
                      </a:r>
                      <a:r>
                        <a:rPr kumimoji="0" lang="en-GB" sz="1600" b="0" i="1" u="none" strike="noStrike" kern="1200" cap="none" spc="0" normalizeH="0" baseline="0" noProof="0" dirty="0">
                          <a:ln>
                            <a:noFill/>
                          </a:ln>
                          <a:solidFill>
                            <a:prstClr val="black"/>
                          </a:solidFill>
                          <a:effectLst/>
                          <a:uLnTx/>
                          <a:uFillTx/>
                          <a:latin typeface="Aptos" panose="020B0004020202020204" pitchFamily="34" charset="0"/>
                          <a:ea typeface="+mn-ea"/>
                          <a:cs typeface="+mn-cs"/>
                        </a:rPr>
                        <a:t> </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it is possible but less certain if being located close by these schools carries a resale price premium</a:t>
                      </a:r>
                      <a:endParaRPr kumimoji="0" lang="en-SG"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1842069663"/>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B98C8E-B884-D365-8A3C-D346F8E371F4}"/>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94B98C8E-B884-D365-8A3C-D346F8E371F4}"/>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272658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644401899"/>
              </p:ext>
            </p:extLst>
          </p:nvPr>
        </p:nvGraphicFramePr>
        <p:xfrm>
          <a:off x="852905" y="2595600"/>
          <a:ext cx="10216148" cy="3434438"/>
        </p:xfrm>
        <a:graphic>
          <a:graphicData uri="http://schemas.openxmlformats.org/drawingml/2006/table">
            <a:tbl>
              <a:tblPr firstRow="1" bandRow="1">
                <a:tableStyleId>{5C22544A-7EE6-4342-B048-85BDC9FD1C3A}</a:tableStyleId>
              </a:tblPr>
              <a:tblGrid>
                <a:gridCol w="5162884">
                  <a:extLst>
                    <a:ext uri="{9D8B030D-6E8A-4147-A177-3AD203B41FA5}">
                      <a16:colId xmlns:a16="http://schemas.microsoft.com/office/drawing/2014/main" val="2013123780"/>
                    </a:ext>
                  </a:extLst>
                </a:gridCol>
                <a:gridCol w="505326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𝝎 : </a:t>
                      </a:r>
                      <a:r>
                        <a:rPr lang="en-SG" sz="1600" b="1" kern="1200" dirty="0">
                          <a:solidFill>
                            <a:schemeClr val="dk1"/>
                          </a:solidFill>
                          <a:effectLst/>
                          <a:latin typeface="Aptos" panose="020B0004020202020204" pitchFamily="34" charset="0"/>
                          <a:ea typeface="+mn-ea"/>
                          <a:cs typeface="+mn-cs"/>
                        </a:rPr>
                        <a:t>Proximity to </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t>
                      </a:r>
                      <a:r>
                        <a:rPr lang="en-SG" sz="1600" b="1" kern="1200" dirty="0">
                          <a:solidFill>
                            <a:schemeClr val="dk1"/>
                          </a:solidFill>
                          <a:effectLst/>
                          <a:latin typeface="Aptos" panose="020B0004020202020204" pitchFamily="34" charset="0"/>
                          <a:ea typeface="+mn-ea"/>
                          <a:cs typeface="+mn-cs"/>
                        </a:rPr>
                        <a:t>Branded’ Schools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Primary</a:t>
                      </a:r>
                      <a:r>
                        <a:rPr lang="en-SG" sz="1600" kern="1200" dirty="0">
                          <a:solidFill>
                            <a:schemeClr val="dk1"/>
                          </a:solidFill>
                          <a:effectLst/>
                          <a:latin typeface="Aptos" panose="020B0004020202020204" pitchFamily="34" charset="0"/>
                          <a:ea typeface="+mn-ea"/>
                          <a:cs typeface="+mn-cs"/>
                        </a:rPr>
                        <a:t> Schools (Within 1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Secondary</a:t>
                      </a:r>
                      <a:r>
                        <a:rPr lang="en-SG" sz="1600" kern="1200" dirty="0">
                          <a:solidFill>
                            <a:schemeClr val="dk1"/>
                          </a:solidFill>
                          <a:effectLst/>
                          <a:latin typeface="Aptos" panose="020B0004020202020204" pitchFamily="34" charset="0"/>
                          <a:ea typeface="+mn-ea"/>
                          <a:cs typeface="+mn-cs"/>
                        </a:rPr>
                        <a:t> Schools (Within 1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91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Primary</a:t>
                      </a:r>
                      <a:r>
                        <a:rPr lang="en-SG" sz="1600" kern="1200" dirty="0">
                          <a:solidFill>
                            <a:schemeClr val="dk1"/>
                          </a:solidFill>
                          <a:effectLst/>
                          <a:latin typeface="Aptos" panose="020B0004020202020204" pitchFamily="34" charset="0"/>
                          <a:ea typeface="+mn-ea"/>
                          <a:cs typeface="+mn-cs"/>
                        </a:rPr>
                        <a:t> Schools (&gt;1 to 2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No. of ‘Branded’ </a:t>
                      </a:r>
                      <a:r>
                        <a:rPr lang="en-SG" sz="1600" u="sng" kern="1200" dirty="0">
                          <a:solidFill>
                            <a:schemeClr val="dk1"/>
                          </a:solidFill>
                          <a:effectLst/>
                          <a:latin typeface="Aptos" panose="020B0004020202020204" pitchFamily="34" charset="0"/>
                          <a:ea typeface="+mn-ea"/>
                          <a:cs typeface="+mn-cs"/>
                        </a:rPr>
                        <a:t>Secondary</a:t>
                      </a:r>
                      <a:r>
                        <a:rPr lang="en-SG" sz="1600" kern="1200" dirty="0">
                          <a:solidFill>
                            <a:schemeClr val="dk1"/>
                          </a:solidFill>
                          <a:effectLst/>
                          <a:latin typeface="Aptos" panose="020B0004020202020204" pitchFamily="34" charset="0"/>
                          <a:ea typeface="+mn-ea"/>
                          <a:cs typeface="+mn-cs"/>
                        </a:rPr>
                        <a:t> Schools (&gt;1 to 2 km)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26131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6316"/>
                  </a:ext>
                </a:extLst>
              </a:tr>
              <a:tr h="37107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Remarks  /  Feature Construction Approach</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2790516"/>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Rely on a school classification approach used in a research paper by the Singapore Children’s Society to identify ‘branded’ primary and secondary schools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819590"/>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‘Branded’ primary schools: offer the Gifted Education Programme, are affiliated to Integrated Programme Secondary Schools, or are government-aided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2984183988"/>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‘Branded’ secondary schools: offer the Integrated Programme, or are autonomous schools [9]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2475437371"/>
                  </a:ext>
                </a:extLst>
              </a:tr>
            </a:tbl>
          </a:graphicData>
        </a:graphic>
      </p:graphicFrame>
      <p:sp>
        <p:nvSpPr>
          <p:cNvPr id="16" name="Rectangle 15">
            <a:extLst>
              <a:ext uri="{FF2B5EF4-FFF2-40B4-BE49-F238E27FC236}">
                <a16:creationId xmlns:a16="http://schemas.microsoft.com/office/drawing/2014/main" id="{25269444-03BC-6C98-AD64-7AB324825A8E}"/>
              </a:ext>
            </a:extLst>
          </p:cNvPr>
          <p:cNvSpPr/>
          <p:nvPr/>
        </p:nvSpPr>
        <p:spPr>
          <a:xfrm>
            <a:off x="7046497" y="1864800"/>
            <a:ext cx="385011"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590027-AA90-2773-0EBF-8BA84DFE407E}"/>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0590027-AA90-2773-0EBF-8BA84DFE407E}"/>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3152507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269444-03BC-6C98-AD64-7AB324825A8E}"/>
              </a:ext>
            </a:extLst>
          </p:cNvPr>
          <p:cNvSpPr/>
          <p:nvPr/>
        </p:nvSpPr>
        <p:spPr>
          <a:xfrm>
            <a:off x="7972928" y="1864800"/>
            <a:ext cx="713872"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Rectangle 2">
            <a:extLst>
              <a:ext uri="{FF2B5EF4-FFF2-40B4-BE49-F238E27FC236}">
                <a16:creationId xmlns:a16="http://schemas.microsoft.com/office/drawing/2014/main" id="{B23F1287-EB9D-8FDF-091D-531E5ACBF26E}"/>
              </a:ext>
            </a:extLst>
          </p:cNvPr>
          <p:cNvSpPr/>
          <p:nvPr/>
        </p:nvSpPr>
        <p:spPr>
          <a:xfrm>
            <a:off x="9244265" y="1864800"/>
            <a:ext cx="621630"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2755749258"/>
                  </p:ext>
                </p:extLst>
              </p:nvPr>
            </p:nvGraphicFramePr>
            <p:xfrm>
              <a:off x="852905" y="2595600"/>
              <a:ext cx="10216148" cy="2865120"/>
            </p:xfrm>
            <a:graphic>
              <a:graphicData uri="http://schemas.openxmlformats.org/drawingml/2006/table">
                <a:tbl>
                  <a:tblPr firstRow="1" bandRow="1">
                    <a:tableStyleId>{5C22544A-7EE6-4342-B048-85BDC9FD1C3A}</a:tableStyleId>
                  </a:tblPr>
                  <a:tblGrid>
                    <a:gridCol w="5162884">
                      <a:extLst>
                        <a:ext uri="{9D8B030D-6E8A-4147-A177-3AD203B41FA5}">
                          <a16:colId xmlns:a16="http://schemas.microsoft.com/office/drawing/2014/main" val="2013123780"/>
                        </a:ext>
                      </a:extLst>
                    </a:gridCol>
                    <a:gridCol w="505326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SG" sz="1600" b="1" i="1" kern="10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𝑻𝒐𝒘𝒏</m:t>
                              </m:r>
                            </m:oMath>
                          </a14:m>
                          <a:r>
                            <a:rPr lang="en-SG" sz="1600" kern="1200" dirty="0">
                              <a:solidFill>
                                <a:schemeClr val="dk1"/>
                              </a:solidFill>
                              <a:effectLst/>
                              <a:latin typeface="Aptos" panose="020B0004020202020204" pitchFamily="34" charset="0"/>
                              <a:ea typeface="+mn-ea"/>
                              <a:cs typeface="+mn-cs"/>
                            </a:rPr>
                            <a:t> : </a:t>
                          </a:r>
                          <a:r>
                            <a:rPr lang="en-SG" sz="1600" b="1" kern="1200" dirty="0">
                              <a:solidFill>
                                <a:schemeClr val="dk1"/>
                              </a:solidFill>
                              <a:effectLst/>
                              <a:latin typeface="Aptos" panose="020B0004020202020204" pitchFamily="34" charset="0"/>
                              <a:ea typeface="+mn-ea"/>
                              <a:cs typeface="+mn-cs"/>
                            </a:rPr>
                            <a:t>Town</a:t>
                          </a:r>
                          <a:r>
                            <a:rPr lang="en-SG" sz="1600" b="1" kern="1200" baseline="0" dirty="0">
                              <a:solidFill>
                                <a:schemeClr val="dk1"/>
                              </a:solidFill>
                              <a:effectLst/>
                              <a:latin typeface="Aptos" panose="020B0004020202020204" pitchFamily="34" charset="0"/>
                              <a:ea typeface="+mn-ea"/>
                              <a:cs typeface="+mn-cs"/>
                            </a:rPr>
                            <a:t> Fixed Effects</a:t>
                          </a:r>
                          <a:endParaRPr lang="en-SG" sz="16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To capture time-invariant, unobserved (i.e., unmeasured) town characteristics </a:t>
                          </a:r>
                        </a:p>
                        <a:p>
                          <a:pPr marL="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(e.g., natural amenities (proximity to nature reserves), intangible character (e.g., Katong’s Peranakan heritage))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Modelled as a set of ‘Town’ dummies – with ‘Ang Mo Kio’ as the reference town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46608560"/>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4081580994"/>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SG" sz="1600" b="1" i="1" kern="10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𝒀𝒆𝒂𝒓</m:t>
                              </m:r>
                            </m:oMath>
                          </a14:m>
                          <a:r>
                            <a:rPr lang="en-SG" sz="1600" kern="1200" dirty="0">
                              <a:solidFill>
                                <a:schemeClr val="dk1"/>
                              </a:solidFill>
                              <a:effectLst/>
                              <a:latin typeface="Aptos" panose="020B0004020202020204" pitchFamily="34" charset="0"/>
                              <a:ea typeface="+mn-ea"/>
                              <a:cs typeface="+mn-cs"/>
                            </a:rPr>
                            <a:t> : </a:t>
                          </a:r>
                          <a:r>
                            <a:rPr lang="en-SG" sz="1600" b="1" kern="1200" dirty="0">
                              <a:solidFill>
                                <a:schemeClr val="dk1"/>
                              </a:solidFill>
                              <a:effectLst/>
                              <a:latin typeface="Aptos" panose="020B0004020202020204" pitchFamily="34" charset="0"/>
                              <a:ea typeface="+mn-ea"/>
                              <a:cs typeface="+mn-cs"/>
                            </a:rPr>
                            <a:t>Year Fixed</a:t>
                          </a:r>
                          <a:r>
                            <a:rPr lang="en-SG" sz="1600" b="1" kern="1200" baseline="0" dirty="0">
                              <a:solidFill>
                                <a:schemeClr val="dk1"/>
                              </a:solidFill>
                              <a:effectLst/>
                              <a:latin typeface="Aptos" panose="020B0004020202020204" pitchFamily="34" charset="0"/>
                              <a:ea typeface="+mn-ea"/>
                              <a:cs typeface="+mn-cs"/>
                            </a:rPr>
                            <a:t> Effects</a:t>
                          </a:r>
                          <a:endParaRPr lang="en-SG" sz="16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2790516"/>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To capture year-specific effects/shocks (e.g., property price inflation, covid-19 induced supply disruptions)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819590"/>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Modelled as a set of ‘Year’ dummies – with 2012 as the reference year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2984183988"/>
                      </a:ext>
                    </a:extLst>
                  </a:tr>
                </a:tbl>
              </a:graphicData>
            </a:graphic>
          </p:graphicFrame>
        </mc:Choice>
        <mc:Fallback xmlns="">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2755749258"/>
                  </p:ext>
                </p:extLst>
              </p:nvPr>
            </p:nvGraphicFramePr>
            <p:xfrm>
              <a:off x="852905" y="2595600"/>
              <a:ext cx="10216148" cy="2865120"/>
            </p:xfrm>
            <a:graphic>
              <a:graphicData uri="http://schemas.openxmlformats.org/drawingml/2006/table">
                <a:tbl>
                  <a:tblPr firstRow="1" bandRow="1">
                    <a:tableStyleId>{5C22544A-7EE6-4342-B048-85BDC9FD1C3A}</a:tableStyleId>
                  </a:tblPr>
                  <a:tblGrid>
                    <a:gridCol w="5162884">
                      <a:extLst>
                        <a:ext uri="{9D8B030D-6E8A-4147-A177-3AD203B41FA5}">
                          <a16:colId xmlns:a16="http://schemas.microsoft.com/office/drawing/2014/main" val="2013123780"/>
                        </a:ext>
                      </a:extLst>
                    </a:gridCol>
                    <a:gridCol w="5053264">
                      <a:extLst>
                        <a:ext uri="{9D8B030D-6E8A-4147-A177-3AD203B41FA5}">
                          <a16:colId xmlns:a16="http://schemas.microsoft.com/office/drawing/2014/main" val="3786811581"/>
                        </a:ext>
                      </a:extLst>
                    </a:gridCol>
                  </a:tblGrid>
                  <a:tr h="371072">
                    <a:tc>
                      <a:txBody>
                        <a:bodyPr/>
                        <a:lstStyle/>
                        <a:p>
                          <a:endParaRPr lang="en-US"/>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r="-97993" b="-683607"/>
                          </a:stretch>
                        </a:blip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579120">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To capture time-invariant, unobserved (i.e., unmeasured) town characteristics </a:t>
                          </a:r>
                        </a:p>
                        <a:p>
                          <a:pPr marL="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(e.g., natural amenities (proximity to nature reserves), intangible character (e.g., Katong’s Peranakan heritage))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a:endParaRPr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Modelled as a set of ‘Town’ dummies – with ‘Ang Mo Kio’ as the reference town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46608560"/>
                      </a:ext>
                    </a:extLst>
                  </a:tr>
                  <a:tr h="371072">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4081580994"/>
                      </a:ext>
                    </a:extLst>
                  </a:tr>
                  <a:tr h="371072">
                    <a:tc>
                      <a:txBody>
                        <a:bodyPr/>
                        <a:lstStyle/>
                        <a:p>
                          <a:endParaRPr lang="en-US"/>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t="-455738" r="-97993" b="-227869"/>
                          </a:stretch>
                        </a:blipFill>
                      </a:tcPr>
                    </a:tc>
                    <a:tc>
                      <a:txBody>
                        <a:bodyPr/>
                        <a:lstStyle/>
                        <a:p>
                          <a:endParaRPr lang="en-SG" sz="1600" b="1" dirty="0">
                            <a:solidFill>
                              <a:schemeClr val="tx1"/>
                            </a:solidFill>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22790516"/>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To capture year-specific effects/shocks (e.g., property price inflation, covid-19 induced supply disruptions)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819590"/>
                      </a:ext>
                    </a:extLst>
                  </a:tr>
                  <a:tr h="400856">
                    <a:tc gridSpan="2">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Modelled as a set of ‘Year’ dummies – with 2012 as the reference year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SG"/>
                        </a:p>
                      </a:txBody>
                      <a:tcPr/>
                    </a:tc>
                    <a:extLst>
                      <a:ext uri="{0D108BD9-81ED-4DB2-BD59-A6C34878D82A}">
                        <a16:rowId xmlns:a16="http://schemas.microsoft.com/office/drawing/2014/main" val="29841839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F740E8-BEBF-F155-0543-740D34917611}"/>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18F740E8-BEBF-F155-0543-740D34917611}"/>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3"/>
                <a:stretch>
                  <a:fillRect l="-591" t="-3311" b="-3974"/>
                </a:stretch>
              </a:blipFill>
            </p:spPr>
            <p:txBody>
              <a:bodyPr/>
              <a:lstStyle/>
              <a:p>
                <a:r>
                  <a:rPr lang="en-SG">
                    <a:noFill/>
                  </a:rPr>
                  <a:t> </a:t>
                </a:r>
              </a:p>
            </p:txBody>
          </p:sp>
        </mc:Fallback>
      </mc:AlternateContent>
    </p:spTree>
    <p:extLst>
      <p:ext uri="{BB962C8B-B14F-4D97-AF65-F5344CB8AC3E}">
        <p14:creationId xmlns:p14="http://schemas.microsoft.com/office/powerpoint/2010/main" val="3920426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3046988"/>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Apartment Characteristics</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(1) Exceptional Flat Types</a:t>
            </a: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Terrace 			(+ ~$390,000)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Duxton S1/S2 		(+ ~$170,000)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DBSS 				(+ ~$130,000)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Maisonette/Loft 		(+ ~$44,000)	</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Flat types embodying observable private property-like features have the highest coefficient estimates </a:t>
            </a:r>
          </a:p>
        </p:txBody>
      </p:sp>
      <p:sp>
        <p:nvSpPr>
          <p:cNvPr id="10" name="Rectangle 9">
            <a:extLst>
              <a:ext uri="{FF2B5EF4-FFF2-40B4-BE49-F238E27FC236}">
                <a16:creationId xmlns:a16="http://schemas.microsoft.com/office/drawing/2014/main" id="{E91E5A4B-CA68-3B17-A874-6F35AD3F16B0}"/>
              </a:ext>
            </a:extLst>
          </p:cNvPr>
          <p:cNvSpPr/>
          <p:nvPr/>
        </p:nvSpPr>
        <p:spPr>
          <a:xfrm>
            <a:off x="872565" y="1470213"/>
            <a:ext cx="4434541" cy="346635"/>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462" name="Picture 6">
            <a:extLst>
              <a:ext uri="{FF2B5EF4-FFF2-40B4-BE49-F238E27FC236}">
                <a16:creationId xmlns:a16="http://schemas.microsoft.com/office/drawing/2014/main" id="{391FDF36-833F-F001-4BEB-7205A461E6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60"/>
          <a:stretch/>
        </p:blipFill>
        <p:spPr bwMode="auto">
          <a:xfrm>
            <a:off x="10109694" y="4195131"/>
            <a:ext cx="1531642" cy="1246147"/>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terrace hdb">
            <a:extLst>
              <a:ext uri="{FF2B5EF4-FFF2-40B4-BE49-F238E27FC236}">
                <a16:creationId xmlns:a16="http://schemas.microsoft.com/office/drawing/2014/main" id="{8257990E-E50B-0C16-7605-80E16CE28E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41"/>
          <a:stretch/>
        </p:blipFill>
        <p:spPr bwMode="auto">
          <a:xfrm>
            <a:off x="5678905" y="4197566"/>
            <a:ext cx="1599865" cy="12581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72DA48-E632-9782-9714-BE470C4AFB7E}"/>
              </a:ext>
            </a:extLst>
          </p:cNvPr>
          <p:cNvSpPr txBox="1"/>
          <p:nvPr/>
        </p:nvSpPr>
        <p:spPr>
          <a:xfrm>
            <a:off x="5630776" y="5563733"/>
            <a:ext cx="6136106" cy="707886"/>
          </a:xfrm>
          <a:prstGeom prst="rect">
            <a:avLst/>
          </a:prstGeom>
          <a:noFill/>
        </p:spPr>
        <p:txBody>
          <a:bodyPr wrap="square" rtlCol="0">
            <a:spAutoFit/>
          </a:bodyPr>
          <a:lstStyle/>
          <a:p>
            <a:pPr marL="180975" indent="-180975"/>
            <a:r>
              <a:rPr lang="en-SG" sz="1000" dirty="0">
                <a:solidFill>
                  <a:prstClr val="black"/>
                </a:solidFill>
                <a:latin typeface="Aptos" panose="020B0004020202020204" pitchFamily="34" charset="0"/>
              </a:rPr>
              <a:t>(L) 		HDB Terrace units akin to a landed-property</a:t>
            </a:r>
          </a:p>
          <a:p>
            <a:pPr marL="180975" indent="-180975"/>
            <a:r>
              <a:rPr lang="en-SG" sz="1000" dirty="0">
                <a:solidFill>
                  <a:prstClr val="black"/>
                </a:solidFill>
                <a:latin typeface="Aptos" panose="020B0004020202020204" pitchFamily="34" charset="0"/>
              </a:rPr>
              <a:t>(M-L)	Duxton S1/S2 units, iconic public housing development with sky terraces  </a:t>
            </a:r>
          </a:p>
          <a:p>
            <a:pPr marL="180975" indent="-180975"/>
            <a:r>
              <a:rPr lang="en-SG" sz="1000" dirty="0">
                <a:solidFill>
                  <a:prstClr val="black"/>
                </a:solidFill>
                <a:latin typeface="Aptos" panose="020B0004020202020204" pitchFamily="34" charset="0"/>
              </a:rPr>
              <a:t>(M-R) 	DBSS units by private developers, akin to condominiums externally and with premium interiors [10]</a:t>
            </a:r>
          </a:p>
          <a:p>
            <a:pPr marL="180975" indent="-180975"/>
            <a:r>
              <a:rPr lang="en-SG" sz="1000" dirty="0">
                <a:solidFill>
                  <a:prstClr val="black"/>
                </a:solidFill>
                <a:latin typeface="Aptos" panose="020B0004020202020204" pitchFamily="34" charset="0"/>
              </a:rPr>
              <a:t>(R)		Maisonette /Loft units with high-ceilings, akin to a ‘double-story landed property in the sky’   </a:t>
            </a:r>
          </a:p>
        </p:txBody>
      </p:sp>
      <p:pic>
        <p:nvPicPr>
          <p:cNvPr id="19468" name="Picture 12">
            <a:extLst>
              <a:ext uri="{FF2B5EF4-FFF2-40B4-BE49-F238E27FC236}">
                <a16:creationId xmlns:a16="http://schemas.microsoft.com/office/drawing/2014/main" id="{C0E30DCA-5C0B-EF89-6EF7-E1AF3E9065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79" t="2973" r="17512" b="4682"/>
          <a:stretch/>
        </p:blipFill>
        <p:spPr bwMode="auto">
          <a:xfrm>
            <a:off x="7336013" y="4195131"/>
            <a:ext cx="1649108" cy="1258103"/>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a:extLst>
              <a:ext uri="{FF2B5EF4-FFF2-40B4-BE49-F238E27FC236}">
                <a16:creationId xmlns:a16="http://schemas.microsoft.com/office/drawing/2014/main" id="{D8BA2936-F57A-464F-00BB-ABC2273AFA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871"/>
          <a:stretch/>
        </p:blipFill>
        <p:spPr bwMode="auto">
          <a:xfrm>
            <a:off x="9042364" y="4205265"/>
            <a:ext cx="1010088" cy="123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38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9" name="TextBox 8">
            <a:extLst>
              <a:ext uri="{FF2B5EF4-FFF2-40B4-BE49-F238E27FC236}">
                <a16:creationId xmlns:a16="http://schemas.microsoft.com/office/drawing/2014/main" id="{9F34E846-7C72-1CB1-C2B9-085265C9DC06}"/>
              </a:ext>
            </a:extLst>
          </p:cNvPr>
          <p:cNvSpPr txBox="1"/>
          <p:nvPr/>
        </p:nvSpPr>
        <p:spPr>
          <a:xfrm>
            <a:off x="5582657" y="979711"/>
            <a:ext cx="6184225" cy="4770537"/>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Apartment Characteristics</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(1) Exceptional Flat Types</a:t>
            </a: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Terrace 			(+ ~$390,000)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Duxton S1/S2 		(+ ~$170,000)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DBSS 				(+ ~$130,000)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Maisonette/Loft 		(+ ~$44,000)	</a:t>
            </a:r>
          </a:p>
          <a:p>
            <a:pPr>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On average and holding other features constant (e.g., floor area), home buyers are estimated to value apartments of these flat types over others (e.g., ‘</a:t>
            </a:r>
            <a:r>
              <a:rPr lang="en-GB" sz="1600" i="1" dirty="0">
                <a:solidFill>
                  <a:prstClr val="black"/>
                </a:solidFill>
                <a:latin typeface="Aptos" panose="020B0004020202020204" pitchFamily="34" charset="0"/>
              </a:rPr>
              <a:t>new generation</a:t>
            </a:r>
            <a:r>
              <a:rPr lang="en-GB" sz="1600" dirty="0">
                <a:solidFill>
                  <a:prstClr val="black"/>
                </a:solidFill>
                <a:latin typeface="Aptos" panose="020B0004020202020204" pitchFamily="34" charset="0"/>
              </a:rPr>
              <a:t>’, ‘</a:t>
            </a:r>
            <a:r>
              <a:rPr lang="en-GB" sz="1600" i="1" dirty="0">
                <a:solidFill>
                  <a:prstClr val="black"/>
                </a:solidFill>
                <a:latin typeface="Aptos" panose="020B0004020202020204" pitchFamily="34" charset="0"/>
              </a:rPr>
              <a:t>improved</a:t>
            </a:r>
            <a:r>
              <a:rPr lang="en-GB" sz="1600" dirty="0">
                <a:solidFill>
                  <a:prstClr val="black"/>
                </a:solidFill>
                <a:latin typeface="Aptos" panose="020B0004020202020204" pitchFamily="34" charset="0"/>
              </a:rPr>
              <a:t>’, </a:t>
            </a:r>
            <a:r>
              <a:rPr lang="en-GB" sz="1600" i="1" dirty="0">
                <a:solidFill>
                  <a:prstClr val="black"/>
                </a:solidFill>
                <a:latin typeface="Aptos" panose="020B0004020202020204" pitchFamily="34" charset="0"/>
              </a:rPr>
              <a:t>that do not possess observable private property-like features</a:t>
            </a:r>
            <a:r>
              <a:rPr lang="en-GB" sz="1600" dirty="0">
                <a:solidFill>
                  <a:prstClr val="black"/>
                </a:solidFill>
                <a:latin typeface="Aptos" panose="020B0004020202020204" pitchFamily="34" charset="0"/>
              </a:rPr>
              <a:t>) at the amounts above</a:t>
            </a:r>
          </a:p>
          <a:p>
            <a:pPr>
              <a:defRPr/>
            </a:pPr>
            <a:endParaRPr lang="en-GB" sz="1600" dirty="0">
              <a:solidFill>
                <a:prstClr val="black"/>
              </a:solidFill>
              <a:latin typeface="Aptos" panose="020B0004020202020204" pitchFamily="34" charset="0"/>
            </a:endParaRPr>
          </a:p>
          <a:p>
            <a:pPr>
              <a:defRPr/>
            </a:pPr>
            <a:r>
              <a:rPr lang="en-SG" sz="1600" dirty="0">
                <a:solidFill>
                  <a:prstClr val="black"/>
                </a:solidFill>
                <a:latin typeface="Aptos" panose="020B0004020202020204" pitchFamily="34" charset="0"/>
              </a:rPr>
              <a:t>However, these estimates may also embody the effects of unobserved features associated with these flat types </a:t>
            </a:r>
          </a:p>
          <a:p>
            <a:pPr>
              <a:defRPr/>
            </a:pPr>
            <a:r>
              <a:rPr lang="en-SG" sz="1600" dirty="0">
                <a:solidFill>
                  <a:prstClr val="black"/>
                </a:solidFill>
                <a:latin typeface="Aptos" panose="020B0004020202020204" pitchFamily="34" charset="0"/>
              </a:rPr>
              <a:t>(e.g., </a:t>
            </a:r>
            <a:r>
              <a:rPr lang="en-SG" sz="1600" i="1" dirty="0">
                <a:solidFill>
                  <a:prstClr val="black"/>
                </a:solidFill>
                <a:latin typeface="Aptos" panose="020B0004020202020204" pitchFamily="34" charset="0"/>
              </a:rPr>
              <a:t>more luxurious home renovation works, if home owners of these flat types tend to invest more on renovating their homes</a:t>
            </a:r>
            <a:r>
              <a:rPr lang="en-SG" sz="1600" dirty="0">
                <a:solidFill>
                  <a:prstClr val="black"/>
                </a:solidFill>
                <a:latin typeface="Aptos" panose="020B0004020202020204" pitchFamily="34" charset="0"/>
              </a:rPr>
              <a:t>)</a:t>
            </a:r>
          </a:p>
        </p:txBody>
      </p:sp>
      <p:sp>
        <p:nvSpPr>
          <p:cNvPr id="10" name="Rectangle 9">
            <a:extLst>
              <a:ext uri="{FF2B5EF4-FFF2-40B4-BE49-F238E27FC236}">
                <a16:creationId xmlns:a16="http://schemas.microsoft.com/office/drawing/2014/main" id="{E91E5A4B-CA68-3B17-A874-6F35AD3F16B0}"/>
              </a:ext>
            </a:extLst>
          </p:cNvPr>
          <p:cNvSpPr/>
          <p:nvPr/>
        </p:nvSpPr>
        <p:spPr>
          <a:xfrm>
            <a:off x="872565" y="1470213"/>
            <a:ext cx="4434541" cy="346635"/>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12348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1017B4-07D8-AA6C-2F47-4AC7F2EF453B}"/>
              </a:ext>
            </a:extLst>
          </p:cNvPr>
          <p:cNvSpPr/>
          <p:nvPr/>
        </p:nvSpPr>
        <p:spPr>
          <a:xfrm>
            <a:off x="5582658" y="3404939"/>
            <a:ext cx="6280480" cy="84221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5601533"/>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Apartment Characteristics</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(2) Flat’s Floor Area</a:t>
            </a: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Floor Area (sqm) 		(+ ~$3,500/sqm)</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Larger flats command a price premium of ~ $3,500/sqm  (*)</a:t>
            </a:r>
          </a:p>
          <a:p>
            <a:pPr>
              <a:defRPr/>
            </a:pPr>
            <a:r>
              <a:rPr lang="en-GB" sz="1600" dirty="0">
                <a:solidFill>
                  <a:prstClr val="black"/>
                </a:solidFill>
                <a:latin typeface="Aptos" panose="020B0004020202020204" pitchFamily="34" charset="0"/>
              </a:rPr>
              <a:t>(on average, holding other features constant)</a:t>
            </a:r>
          </a:p>
          <a:p>
            <a:pPr>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Considering that the average size of a flat in our sample is ~100 sqm:</a:t>
            </a:r>
          </a:p>
          <a:p>
            <a:pPr>
              <a:defRPr/>
            </a:pPr>
            <a:r>
              <a:rPr lang="en-GB" sz="1600" dirty="0">
                <a:solidFill>
                  <a:prstClr val="black"/>
                </a:solidFill>
                <a:latin typeface="Aptos" panose="020B0004020202020204" pitchFamily="34" charset="0"/>
              </a:rPr>
              <a:t>10% (10 sqm) increase in floor area (from the mean) is thus associated with a $35,000 increase in resale price</a:t>
            </a: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r>
              <a:rPr lang="en-GB" sz="1100" dirty="0">
                <a:solidFill>
                  <a:prstClr val="black"/>
                </a:solidFill>
                <a:latin typeface="Aptos" panose="020B0004020202020204" pitchFamily="34" charset="0"/>
              </a:rPr>
              <a:t>(*) The ‘floor area – resale’ price relationship is almost linear, as the coefficient on ‘</a:t>
            </a:r>
            <a:r>
              <a:rPr lang="en-SG" sz="1100" kern="1200" dirty="0">
                <a:solidFill>
                  <a:schemeClr val="dk1"/>
                </a:solidFill>
                <a:effectLst/>
                <a:latin typeface="Aptos" panose="020B0004020202020204" pitchFamily="34" charset="0"/>
                <a:ea typeface="+mn-ea"/>
                <a:cs typeface="+mn-cs"/>
              </a:rPr>
              <a:t>Floor Area (Sqm)</a:t>
            </a:r>
            <a:r>
              <a:rPr lang="en-SG" sz="1100" kern="1200" baseline="30000" dirty="0">
                <a:solidFill>
                  <a:schemeClr val="dk1"/>
                </a:solidFill>
                <a:effectLst/>
                <a:latin typeface="Aptos" panose="020B0004020202020204" pitchFamily="34" charset="0"/>
                <a:ea typeface="+mn-ea"/>
                <a:cs typeface="+mn-cs"/>
              </a:rPr>
              <a:t>2</a:t>
            </a:r>
            <a:r>
              <a:rPr lang="en-GB" sz="1100" dirty="0">
                <a:solidFill>
                  <a:prstClr val="black"/>
                </a:solidFill>
                <a:latin typeface="Aptos" panose="020B0004020202020204" pitchFamily="34" charset="0"/>
              </a:rPr>
              <a:t>’ is practically negligible (at value = 3)</a:t>
            </a:r>
          </a:p>
          <a:p>
            <a:pPr>
              <a:defRPr/>
            </a:pPr>
            <a:endParaRPr lang="en-GB" sz="1600" dirty="0">
              <a:solidFill>
                <a:prstClr val="black"/>
              </a:solidFill>
              <a:latin typeface="Aptos" panose="020B0004020202020204" pitchFamily="34" charset="0"/>
            </a:endParaRP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3" name="Rectangle 2">
            <a:extLst>
              <a:ext uri="{FF2B5EF4-FFF2-40B4-BE49-F238E27FC236}">
                <a16:creationId xmlns:a16="http://schemas.microsoft.com/office/drawing/2014/main" id="{5587BD30-BDBA-FDCC-6E12-C6E3811598D6}"/>
              </a:ext>
            </a:extLst>
          </p:cNvPr>
          <p:cNvSpPr/>
          <p:nvPr/>
        </p:nvSpPr>
        <p:spPr>
          <a:xfrm>
            <a:off x="872566" y="1136264"/>
            <a:ext cx="2661210" cy="168661"/>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2" name="Group 11">
            <a:extLst>
              <a:ext uri="{FF2B5EF4-FFF2-40B4-BE49-F238E27FC236}">
                <a16:creationId xmlns:a16="http://schemas.microsoft.com/office/drawing/2014/main" id="{5B692C04-18A4-A1AF-754A-9AC38781C11E}"/>
              </a:ext>
            </a:extLst>
          </p:cNvPr>
          <p:cNvGrpSpPr/>
          <p:nvPr/>
        </p:nvGrpSpPr>
        <p:grpSpPr>
          <a:xfrm>
            <a:off x="7760370" y="4531590"/>
            <a:ext cx="1925056" cy="884316"/>
            <a:chOff x="7339261" y="4531590"/>
            <a:chExt cx="1925056" cy="884316"/>
          </a:xfrm>
        </p:grpSpPr>
        <p:sp>
          <p:nvSpPr>
            <p:cNvPr id="7" name="Rectangle 6">
              <a:extLst>
                <a:ext uri="{FF2B5EF4-FFF2-40B4-BE49-F238E27FC236}">
                  <a16:creationId xmlns:a16="http://schemas.microsoft.com/office/drawing/2014/main" id="{2B39F545-8EF8-CE0F-F930-38C52F5615F1}"/>
                </a:ext>
              </a:extLst>
            </p:cNvPr>
            <p:cNvSpPr/>
            <p:nvPr/>
          </p:nvSpPr>
          <p:spPr>
            <a:xfrm>
              <a:off x="7339261" y="4766201"/>
              <a:ext cx="649705" cy="6497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10">
              <a:extLst>
                <a:ext uri="{FF2B5EF4-FFF2-40B4-BE49-F238E27FC236}">
                  <a16:creationId xmlns:a16="http://schemas.microsoft.com/office/drawing/2014/main" id="{971F5599-DBB8-1D6D-0981-87F22FBE9D64}"/>
                </a:ext>
              </a:extLst>
            </p:cNvPr>
            <p:cNvSpPr/>
            <p:nvPr/>
          </p:nvSpPr>
          <p:spPr>
            <a:xfrm>
              <a:off x="8380001" y="4531590"/>
              <a:ext cx="884316" cy="88431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 ~ $35k</a:t>
              </a:r>
            </a:p>
          </p:txBody>
        </p:sp>
      </p:grpSp>
      <p:sp>
        <p:nvSpPr>
          <p:cNvPr id="13" name="TextBox 12">
            <a:extLst>
              <a:ext uri="{FF2B5EF4-FFF2-40B4-BE49-F238E27FC236}">
                <a16:creationId xmlns:a16="http://schemas.microsoft.com/office/drawing/2014/main" id="{562E30AE-66EF-0493-4E14-9652172C2C4E}"/>
              </a:ext>
            </a:extLst>
          </p:cNvPr>
          <p:cNvSpPr txBox="1"/>
          <p:nvPr/>
        </p:nvSpPr>
        <p:spPr>
          <a:xfrm>
            <a:off x="7712243" y="5415907"/>
            <a:ext cx="745956" cy="246221"/>
          </a:xfrm>
          <a:prstGeom prst="rect">
            <a:avLst/>
          </a:prstGeom>
          <a:noFill/>
        </p:spPr>
        <p:txBody>
          <a:bodyPr wrap="square" rtlCol="0">
            <a:spAutoFit/>
          </a:bodyPr>
          <a:lstStyle/>
          <a:p>
            <a:pPr marL="180975" indent="-180975" algn="ctr"/>
            <a:r>
              <a:rPr lang="en-SG" sz="1000" dirty="0">
                <a:solidFill>
                  <a:prstClr val="black"/>
                </a:solidFill>
                <a:latin typeface="Aptos" panose="020B0004020202020204" pitchFamily="34" charset="0"/>
              </a:rPr>
              <a:t>100 sqm</a:t>
            </a:r>
          </a:p>
        </p:txBody>
      </p:sp>
      <p:sp>
        <p:nvSpPr>
          <p:cNvPr id="14" name="TextBox 13">
            <a:extLst>
              <a:ext uri="{FF2B5EF4-FFF2-40B4-BE49-F238E27FC236}">
                <a16:creationId xmlns:a16="http://schemas.microsoft.com/office/drawing/2014/main" id="{0F272E64-DFD3-5D90-AA79-B1AFA95447BA}"/>
              </a:ext>
            </a:extLst>
          </p:cNvPr>
          <p:cNvSpPr txBox="1"/>
          <p:nvPr/>
        </p:nvSpPr>
        <p:spPr>
          <a:xfrm>
            <a:off x="8870290" y="5415907"/>
            <a:ext cx="745956" cy="246221"/>
          </a:xfrm>
          <a:prstGeom prst="rect">
            <a:avLst/>
          </a:prstGeom>
          <a:noFill/>
        </p:spPr>
        <p:txBody>
          <a:bodyPr wrap="square" rtlCol="0">
            <a:spAutoFit/>
          </a:bodyPr>
          <a:lstStyle/>
          <a:p>
            <a:pPr marL="180975" indent="-180975" algn="ctr"/>
            <a:r>
              <a:rPr lang="en-SG" sz="1000" dirty="0">
                <a:solidFill>
                  <a:prstClr val="black"/>
                </a:solidFill>
                <a:latin typeface="Aptos" panose="020B0004020202020204" pitchFamily="34" charset="0"/>
              </a:rPr>
              <a:t>110 sqm</a:t>
            </a:r>
          </a:p>
        </p:txBody>
      </p:sp>
    </p:spTree>
    <p:extLst>
      <p:ext uri="{BB962C8B-B14F-4D97-AF65-F5344CB8AC3E}">
        <p14:creationId xmlns:p14="http://schemas.microsoft.com/office/powerpoint/2010/main" val="2128619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DF47-FB1B-6513-6E7F-7EAC6C9A260C}"/>
              </a:ext>
            </a:extLst>
          </p:cNvPr>
          <p:cNvSpPr/>
          <p:nvPr/>
        </p:nvSpPr>
        <p:spPr>
          <a:xfrm>
            <a:off x="5582658" y="3657604"/>
            <a:ext cx="6280480" cy="60157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4401205"/>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Apartment Characteristics</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(3) Flat’s Remaining Lease Years</a:t>
            </a: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Remaining Lease Years 	 (+ ~$4,300/year)</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Considering the matter of lease decay, an additional remaining lease year is associated with a $4,300 increase in resale price (*)</a:t>
            </a:r>
          </a:p>
          <a:p>
            <a:pPr>
              <a:defRPr/>
            </a:pPr>
            <a:r>
              <a:rPr lang="en-GB" sz="1600" dirty="0">
                <a:solidFill>
                  <a:prstClr val="black"/>
                </a:solidFill>
                <a:latin typeface="Aptos" panose="020B0004020202020204" pitchFamily="34" charset="0"/>
              </a:rPr>
              <a:t>(on average, and holding other features constant)</a:t>
            </a:r>
          </a:p>
          <a:p>
            <a:pPr>
              <a:defRPr/>
            </a:pPr>
            <a:endParaRPr lang="en-GB" sz="1600" dirty="0">
              <a:solidFill>
                <a:prstClr val="black"/>
              </a:solidFill>
              <a:latin typeface="Aptos" panose="020B0004020202020204" pitchFamily="34" charset="0"/>
            </a:endParaRPr>
          </a:p>
          <a:p>
            <a:pPr>
              <a:defRPr/>
            </a:pPr>
            <a:r>
              <a:rPr lang="en-GB" sz="1600" dirty="0">
                <a:solidFill>
                  <a:prstClr val="black"/>
                </a:solidFill>
                <a:latin typeface="Aptos" panose="020B0004020202020204" pitchFamily="34" charset="0"/>
              </a:rPr>
              <a:t>A 10 year increase in remaining lease is thus associated with a $43,000 increase in resale price</a:t>
            </a:r>
          </a:p>
          <a:p>
            <a:pPr>
              <a:defRPr/>
            </a:pPr>
            <a:endParaRPr lang="en-GB" sz="1600" dirty="0">
              <a:solidFill>
                <a:prstClr val="black"/>
              </a:solidFill>
              <a:latin typeface="Aptos" panose="020B0004020202020204" pitchFamily="34" charset="0"/>
            </a:endParaRPr>
          </a:p>
          <a:p>
            <a:pPr>
              <a:defRPr/>
            </a:pPr>
            <a:endParaRPr lang="en-GB" sz="1600" dirty="0">
              <a:solidFill>
                <a:prstClr val="black"/>
              </a:solidFill>
              <a:latin typeface="Aptos" panose="020B0004020202020204" pitchFamily="34" charset="0"/>
            </a:endParaRPr>
          </a:p>
          <a:p>
            <a:pPr>
              <a:defRPr/>
            </a:pPr>
            <a:r>
              <a:rPr lang="en-GB" sz="1000" dirty="0">
                <a:solidFill>
                  <a:prstClr val="black"/>
                </a:solidFill>
                <a:latin typeface="Aptos" panose="020B0004020202020204" pitchFamily="34" charset="0"/>
              </a:rPr>
              <a:t>(*) ‘Remaining Lease Years – Resale Price’ relationship: we do not find support for a non-linear relationship between remaining lease years and resale price - but this may be an artifact of our sample not having observations that are closer to lease termination (average remaining lease = 75, min = 45 years) – where we might expect rapidly diminishing resale prices closer to termination</a:t>
            </a: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3" name="Rectangle 2">
            <a:extLst>
              <a:ext uri="{FF2B5EF4-FFF2-40B4-BE49-F238E27FC236}">
                <a16:creationId xmlns:a16="http://schemas.microsoft.com/office/drawing/2014/main" id="{5587BD30-BDBA-FDCC-6E12-C6E3811598D6}"/>
              </a:ext>
            </a:extLst>
          </p:cNvPr>
          <p:cNvSpPr/>
          <p:nvPr/>
        </p:nvSpPr>
        <p:spPr>
          <a:xfrm>
            <a:off x="872566" y="1815058"/>
            <a:ext cx="2661210" cy="168661"/>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328531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4A2EAE5-5485-1E40-2130-E75F4768DAC1}"/>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Presentation Outline</a:t>
            </a:r>
          </a:p>
        </p:txBody>
      </p:sp>
      <p:sp>
        <p:nvSpPr>
          <p:cNvPr id="9" name="TextBox 8">
            <a:extLst>
              <a:ext uri="{FF2B5EF4-FFF2-40B4-BE49-F238E27FC236}">
                <a16:creationId xmlns:a16="http://schemas.microsoft.com/office/drawing/2014/main" id="{C918B7B1-0768-28B7-0C26-BF66E368E52A}"/>
              </a:ext>
            </a:extLst>
          </p:cNvPr>
          <p:cNvSpPr txBox="1"/>
          <p:nvPr/>
        </p:nvSpPr>
        <p:spPr>
          <a:xfrm>
            <a:off x="425116" y="1402668"/>
            <a:ext cx="11341769" cy="4217116"/>
          </a:xfrm>
          <a:prstGeom prst="rect">
            <a:avLst/>
          </a:prstGeom>
          <a:noFill/>
        </p:spPr>
        <p:txBody>
          <a:bodyPr wrap="square" rtlCol="0">
            <a:spAutoFit/>
          </a:bodyPr>
          <a:lstStyle/>
          <a:p>
            <a:pPr>
              <a:lnSpc>
                <a:spcPct val="125000"/>
              </a:lnSpc>
            </a:pPr>
            <a:r>
              <a:rPr lang="en-SG" sz="2400" b="0" i="0" dirty="0">
                <a:solidFill>
                  <a:srgbClr val="FFC000"/>
                </a:solidFill>
                <a:effectLst/>
                <a:highlight>
                  <a:srgbClr val="FFFFFF"/>
                </a:highlight>
                <a:latin typeface="Google Sans"/>
              </a:rPr>
              <a:t>█</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1. Overview &amp; Objectives</a:t>
            </a:r>
          </a:p>
          <a:p>
            <a:pPr>
              <a:lnSpc>
                <a:spcPct val="125000"/>
              </a:lnSpc>
            </a:pPr>
            <a:r>
              <a:rPr lang="en-SG" sz="2400" b="0" i="0" dirty="0">
                <a:solidFill>
                  <a:schemeClr val="accent3">
                    <a:lumMod val="75000"/>
                  </a:schemeClr>
                </a:solidFill>
                <a:effectLst/>
                <a:highlight>
                  <a:srgbClr val="FFFFFF"/>
                </a:highlight>
                <a:latin typeface="Google Sans"/>
              </a:rPr>
              <a:t>█</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2. Data</a:t>
            </a:r>
          </a:p>
          <a:p>
            <a:pPr>
              <a:lnSpc>
                <a:spcPct val="125000"/>
              </a:lnSpc>
            </a:pPr>
            <a:r>
              <a:rPr lang="en-SG" sz="2400" b="0" i="0" dirty="0">
                <a:solidFill>
                  <a:schemeClr val="accent3">
                    <a:lumMod val="75000"/>
                  </a:schemeClr>
                </a:solidFill>
                <a:effectLst/>
                <a:highlight>
                  <a:srgbClr val="FFFFFF"/>
                </a:highlight>
                <a:latin typeface="Google Sans"/>
              </a:rPr>
              <a:t>█ </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3. Empirical Approach</a:t>
            </a:r>
          </a:p>
          <a:p>
            <a:pPr>
              <a:lnSpc>
                <a:spcPct val="125000"/>
              </a:lnSpc>
            </a:pPr>
            <a:r>
              <a:rPr lang="en-SG" sz="2400" b="0" i="0" dirty="0">
                <a:solidFill>
                  <a:schemeClr val="accent3">
                    <a:lumMod val="60000"/>
                    <a:lumOff val="40000"/>
                  </a:schemeClr>
                </a:solidFill>
                <a:effectLst/>
                <a:highlight>
                  <a:srgbClr val="FFFFFF"/>
                </a:highlight>
                <a:latin typeface="Google Sans"/>
              </a:rPr>
              <a:t>█</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4. Results: Inference</a:t>
            </a:r>
          </a:p>
          <a:p>
            <a:pPr>
              <a:lnSpc>
                <a:spcPct val="125000"/>
              </a:lnSpc>
            </a:pPr>
            <a:r>
              <a:rPr lang="en-SG" sz="2400" b="0" i="0" dirty="0">
                <a:solidFill>
                  <a:schemeClr val="accent3">
                    <a:lumMod val="60000"/>
                    <a:lumOff val="40000"/>
                  </a:schemeClr>
                </a:solidFill>
                <a:effectLst/>
                <a:highlight>
                  <a:srgbClr val="FFFFFF"/>
                </a:highlight>
                <a:latin typeface="Google Sans"/>
              </a:rPr>
              <a:t>█</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5. Results: Prediction</a:t>
            </a:r>
          </a:p>
          <a:p>
            <a:pPr>
              <a:lnSpc>
                <a:spcPct val="125000"/>
              </a:lnSpc>
            </a:pPr>
            <a:r>
              <a:rPr lang="en-SG" sz="2400" b="0" i="0" dirty="0">
                <a:solidFill>
                  <a:schemeClr val="accent3">
                    <a:lumMod val="60000"/>
                    <a:lumOff val="40000"/>
                  </a:schemeClr>
                </a:solidFill>
                <a:effectLst/>
                <a:highlight>
                  <a:srgbClr val="FFFFFF"/>
                </a:highlight>
                <a:latin typeface="Google Sans"/>
              </a:rPr>
              <a:t>█</a:t>
            </a: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6. Discussion / Suggestions for Further Research</a:t>
            </a:r>
          </a:p>
          <a:p>
            <a:pPr>
              <a:lnSpc>
                <a:spcPct val="125000"/>
              </a:lnSpc>
            </a:pPr>
            <a:endParaRPr lang="en-SG" sz="2400" dirty="0">
              <a:latin typeface="Aptos" panose="020B0004020202020204" pitchFamily="34" charset="0"/>
            </a:endParaRPr>
          </a:p>
          <a:p>
            <a:pPr>
              <a:lnSpc>
                <a:spcPct val="125000"/>
              </a:lnSpc>
            </a:pP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7. Appendix</a:t>
            </a:r>
          </a:p>
          <a:p>
            <a:pPr>
              <a:lnSpc>
                <a:spcPct val="125000"/>
              </a:lnSpc>
            </a:pPr>
            <a:r>
              <a:rPr lang="en-SG" sz="2400" b="0" i="0" dirty="0">
                <a:solidFill>
                  <a:srgbClr val="1F1F1F"/>
                </a:solidFill>
                <a:effectLst/>
                <a:highlight>
                  <a:srgbClr val="FFFFFF"/>
                </a:highlight>
                <a:latin typeface="Google Sans"/>
              </a:rPr>
              <a:t>█  </a:t>
            </a:r>
            <a:r>
              <a:rPr lang="en-SG" sz="2400" dirty="0">
                <a:latin typeface="Aptos" panose="020B0004020202020204" pitchFamily="34" charset="0"/>
              </a:rPr>
              <a:t>8. References</a:t>
            </a:r>
          </a:p>
        </p:txBody>
      </p:sp>
      <p:pic>
        <p:nvPicPr>
          <p:cNvPr id="18444" name="Picture 12">
            <a:extLst>
              <a:ext uri="{FF2B5EF4-FFF2-40B4-BE49-F238E27FC236}">
                <a16:creationId xmlns:a16="http://schemas.microsoft.com/office/drawing/2014/main" id="{09F635C8-477E-CB54-F2E2-4758FEB27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05" r="22456"/>
          <a:stretch/>
        </p:blipFill>
        <p:spPr bwMode="auto">
          <a:xfrm>
            <a:off x="9844584" y="0"/>
            <a:ext cx="2347416"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C3DD5077-97C2-B208-D29A-EF64B59131A8}"/>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4477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288604-5B89-3E7E-D7A6-20544D389E86}"/>
              </a:ext>
            </a:extLst>
          </p:cNvPr>
          <p:cNvSpPr/>
          <p:nvPr/>
        </p:nvSpPr>
        <p:spPr>
          <a:xfrm>
            <a:off x="5582658" y="5606715"/>
            <a:ext cx="6280480" cy="83018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3E5DAF-6E56-4843-4BED-94CAF5E0C254}"/>
              </a:ext>
            </a:extLst>
          </p:cNvPr>
          <p:cNvSpPr/>
          <p:nvPr/>
        </p:nvSpPr>
        <p:spPr>
          <a:xfrm>
            <a:off x="5582658" y="3416968"/>
            <a:ext cx="6280480" cy="83018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3" name="Rectangle 2">
            <a:extLst>
              <a:ext uri="{FF2B5EF4-FFF2-40B4-BE49-F238E27FC236}">
                <a16:creationId xmlns:a16="http://schemas.microsoft.com/office/drawing/2014/main" id="{5587BD30-BDBA-FDCC-6E12-C6E3811598D6}"/>
              </a:ext>
            </a:extLst>
          </p:cNvPr>
          <p:cNvSpPr/>
          <p:nvPr/>
        </p:nvSpPr>
        <p:spPr>
          <a:xfrm>
            <a:off x="545690" y="2065778"/>
            <a:ext cx="2988086" cy="434074"/>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674" name="Picture 2">
            <a:extLst>
              <a:ext uri="{FF2B5EF4-FFF2-40B4-BE49-F238E27FC236}">
                <a16:creationId xmlns:a16="http://schemas.microsoft.com/office/drawing/2014/main" id="{D65AB17C-4419-D05A-8592-7CE5895D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024" y="2065778"/>
            <a:ext cx="826424" cy="4435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5509200"/>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kumimoji="0" lang="en-SG" sz="1500"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65113" indent="-265113">
              <a:tabLst>
                <a:tab pos="265113" algn="l"/>
              </a:tabLst>
            </a:pPr>
            <a:r>
              <a:rPr lang="en-SG" sz="1500" b="1" i="1" dirty="0">
                <a:solidFill>
                  <a:srgbClr val="808080"/>
                </a:solidFill>
                <a:latin typeface="Aptos" panose="020B0004020202020204" pitchFamily="34" charset="0"/>
              </a:rPr>
              <a:t>Public Transport Connectivity</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(1) Proximity to an MRT Station</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L="285750" indent="-285750">
              <a:buFont typeface="Arial" panose="020B0604020202020204" pitchFamily="34" charset="0"/>
              <a:buChar char="•"/>
              <a:defRPr/>
            </a:pPr>
            <a:r>
              <a:rPr lang="en-GB" sz="1600" kern="1200" dirty="0">
                <a:solidFill>
                  <a:schemeClr val="dk1"/>
                </a:solidFill>
                <a:effectLst/>
                <a:latin typeface="Aptos" panose="020B0004020202020204" pitchFamily="34" charset="0"/>
                <a:ea typeface="+mn-ea"/>
                <a:cs typeface="+mn-cs"/>
              </a:rPr>
              <a:t>Nearest MRT Station (If: Within 500m)		</a:t>
            </a:r>
            <a:r>
              <a:rPr lang="en-GB" sz="1600" dirty="0">
                <a:solidFill>
                  <a:prstClr val="black"/>
                </a:solidFill>
                <a:latin typeface="Aptos" panose="020B0004020202020204" pitchFamily="34" charset="0"/>
              </a:rPr>
              <a:t>(+ ~$59,000)</a:t>
            </a:r>
            <a:endParaRPr lang="en-GB" sz="1600" kern="1200" dirty="0">
              <a:solidFill>
                <a:schemeClr val="dk1"/>
              </a:solidFill>
              <a:effectLst/>
              <a:latin typeface="Aptos" panose="020B0004020202020204" pitchFamily="34" charset="0"/>
              <a:ea typeface="+mn-ea"/>
              <a:cs typeface="+mn-cs"/>
            </a:endParaRPr>
          </a:p>
          <a:p>
            <a:pPr marL="285750" indent="-285750">
              <a:buFont typeface="Arial" panose="020B0604020202020204" pitchFamily="34" charset="0"/>
              <a:buChar char="•"/>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Nearest MRT Station (If</a:t>
            </a:r>
            <a:r>
              <a:rPr lang="en-GB" sz="1600" dirty="0">
                <a:solidFill>
                  <a:prstClr val="black"/>
                </a:solidFill>
                <a:latin typeface="Aptos" panose="020B0004020202020204" pitchFamily="34" charset="0"/>
              </a:rPr>
              <a:t>: </a:t>
            </a:r>
            <a:r>
              <a:rPr lang="en-GB" sz="1600" kern="1200" dirty="0">
                <a:solidFill>
                  <a:schemeClr val="dk1"/>
                </a:solidFill>
                <a:effectLst/>
                <a:latin typeface="Aptos" panose="020B0004020202020204" pitchFamily="34" charset="0"/>
                <a:ea typeface="+mn-ea"/>
                <a:cs typeface="+mn-cs"/>
              </a:rPr>
              <a:t>&gt;500 to 1000m)	</a:t>
            </a:r>
            <a:r>
              <a:rPr lang="en-GB" sz="1600" dirty="0">
                <a:solidFill>
                  <a:prstClr val="black"/>
                </a:solidFill>
                <a:latin typeface="Aptos" panose="020B0004020202020204" pitchFamily="34" charset="0"/>
              </a:rPr>
              <a:t>(+ ~$30,000)</a:t>
            </a:r>
            <a:endPar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Being closer to an MRT station commands a price premium:</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Flats within 0.5km (0.5 to 1km) to the nearest MRT station are on average $59,000 ($30,000) more expensive than flats located 1km away, holding other features constant</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b="1" dirty="0">
                <a:solidFill>
                  <a:prstClr val="black"/>
                </a:solidFill>
                <a:latin typeface="Aptos" panose="020B0004020202020204" pitchFamily="34" charset="0"/>
              </a:rPr>
              <a:t>(2) Nearest MRT Station Being a Public Transport Hub</a:t>
            </a:r>
          </a:p>
          <a:p>
            <a:pPr marR="0" lvl="0" algn="l" defTabSz="457200" rtl="0" eaLnBrk="1" fontAlgn="auto" latinLnBrk="0" hangingPunct="1">
              <a:lnSpc>
                <a:spcPct val="100000"/>
              </a:lnSpc>
              <a:spcBef>
                <a:spcPts val="0"/>
              </a:spcBef>
              <a:spcAft>
                <a:spcPts val="0"/>
              </a:spcAft>
              <a:buClrTx/>
              <a:buSzTx/>
              <a:tabLst/>
              <a:defRPr/>
            </a:pPr>
            <a:endParaRPr lang="en-GB" sz="1600" b="1"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Price premiums are also associated with the nearest MRT station being a public transport interchange: </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Resale prices being $8,000 to $12,000 higher when the nearest MRT station is a bus and/or MRT interchange, compared to it being a MRT station alone</a:t>
            </a:r>
          </a:p>
        </p:txBody>
      </p:sp>
    </p:spTree>
    <p:extLst>
      <p:ext uri="{BB962C8B-B14F-4D97-AF65-F5344CB8AC3E}">
        <p14:creationId xmlns:p14="http://schemas.microsoft.com/office/powerpoint/2010/main" val="235070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D47AB9-5417-03AE-DB33-0480BEE83C4F}"/>
              </a:ext>
            </a:extLst>
          </p:cNvPr>
          <p:cNvSpPr/>
          <p:nvPr/>
        </p:nvSpPr>
        <p:spPr>
          <a:xfrm>
            <a:off x="5582658" y="2952939"/>
            <a:ext cx="6280480" cy="84113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5401479"/>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Travel Cost to the CBD via the MRT Network</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L="285750" indent="-285750">
              <a:buFont typeface="Arial" panose="020B0604020202020204" pitchFamily="34" charset="0"/>
              <a:buChar char="•"/>
              <a:defRPr/>
            </a:pPr>
            <a:r>
              <a:rPr lang="en-GB" sz="1600" kern="1200" dirty="0">
                <a:solidFill>
                  <a:schemeClr val="dk1"/>
                </a:solidFill>
                <a:effectLst/>
                <a:latin typeface="Aptos" panose="020B0004020202020204" pitchFamily="34" charset="0"/>
                <a:ea typeface="+mn-ea"/>
                <a:cs typeface="+mn-cs"/>
              </a:rPr>
              <a:t>Travel Cost 		</a:t>
            </a:r>
            <a:r>
              <a:rPr lang="en-GB" sz="1600" dirty="0">
                <a:solidFill>
                  <a:prstClr val="black"/>
                </a:solidFill>
                <a:latin typeface="Aptos" panose="020B0004020202020204" pitchFamily="34" charset="0"/>
              </a:rPr>
              <a:t>(- ~$14,000 / cost unit)</a:t>
            </a:r>
          </a:p>
          <a:p>
            <a:pPr marL="285750" indent="-285750">
              <a:buFont typeface="Arial" panose="020B0604020202020204" pitchFamily="34" charset="0"/>
              <a:buChar char="•"/>
              <a:defRPr/>
            </a:pPr>
            <a:endParaRPr lang="en-GB" sz="1600" kern="1200" dirty="0">
              <a:solidFill>
                <a:prstClr val="black"/>
              </a:solidFill>
              <a:effectLst/>
              <a:latin typeface="Aptos" panose="020B0004020202020204" pitchFamily="34" charset="0"/>
              <a:ea typeface="+mn-ea"/>
              <a:cs typeface="+mn-cs"/>
            </a:endParaRPr>
          </a:p>
          <a:p>
            <a:pPr>
              <a:defRPr/>
            </a:pPr>
            <a:r>
              <a:rPr lang="en-GB" sz="1600" kern="1200" dirty="0">
                <a:solidFill>
                  <a:schemeClr val="dk1"/>
                </a:solidFill>
                <a:effectLst/>
                <a:latin typeface="Aptos" panose="020B0004020202020204" pitchFamily="34" charset="0"/>
                <a:ea typeface="+mn-ea"/>
                <a:cs typeface="+mn-cs"/>
              </a:rPr>
              <a:t>A one unit increase in travel cost to the CBD via the MRT network </a:t>
            </a:r>
          </a:p>
          <a:p>
            <a:pPr>
              <a:defRPr/>
            </a:pPr>
            <a:r>
              <a:rPr lang="en-GB" sz="1600" i="1" dirty="0">
                <a:solidFill>
                  <a:schemeClr val="dk1"/>
                </a:solidFill>
                <a:latin typeface="Aptos" panose="020B0004020202020204" pitchFamily="34" charset="0"/>
              </a:rPr>
              <a:t>is </a:t>
            </a:r>
            <a:r>
              <a:rPr lang="en-GB" sz="1600" i="1" kern="1200" dirty="0">
                <a:solidFill>
                  <a:schemeClr val="dk1"/>
                </a:solidFill>
                <a:effectLst/>
                <a:latin typeface="Aptos" panose="020B0004020202020204" pitchFamily="34" charset="0"/>
                <a:ea typeface="+mn-ea"/>
                <a:cs typeface="+mn-cs"/>
              </a:rPr>
              <a:t>akin to travelling an additional MRT stop to reach the CBD.</a:t>
            </a:r>
            <a:endParaRPr lang="en-GB" sz="1600" kern="1200" dirty="0">
              <a:solidFill>
                <a:schemeClr val="dk1"/>
              </a:solidFill>
              <a:effectLst/>
              <a:latin typeface="Aptos" panose="020B0004020202020204" pitchFamily="34" charset="0"/>
              <a:ea typeface="+mn-ea"/>
              <a:cs typeface="+mn-cs"/>
            </a:endParaRPr>
          </a:p>
          <a:p>
            <a:pPr>
              <a:defRPr/>
            </a:pPr>
            <a:endParaRPr lang="en-GB" sz="1600" kern="1200" dirty="0">
              <a:solidFill>
                <a:schemeClr val="dk1"/>
              </a:solidFill>
              <a:effectLst/>
              <a:latin typeface="Aptos" panose="020B0004020202020204" pitchFamily="34" charset="0"/>
              <a:ea typeface="+mn-ea"/>
              <a:cs typeface="+mn-cs"/>
            </a:endParaRPr>
          </a:p>
          <a:p>
            <a:pPr>
              <a:defRPr/>
            </a:pPr>
            <a:r>
              <a:rPr lang="en-GB" sz="1600" kern="1200" dirty="0">
                <a:solidFill>
                  <a:schemeClr val="dk1"/>
                </a:solidFill>
                <a:effectLst/>
                <a:latin typeface="Aptos" panose="020B0004020202020204" pitchFamily="34" charset="0"/>
                <a:ea typeface="+mn-ea"/>
                <a:cs typeface="+mn-cs"/>
              </a:rPr>
              <a:t>Considering that the average travel cost in our sample is 10, this implies a penalty of ~$140,000 when the travel cost is at such </a:t>
            </a:r>
          </a:p>
          <a:p>
            <a:pPr>
              <a:defRPr/>
            </a:pPr>
            <a:r>
              <a:rPr lang="en-GB" sz="1600" kern="1200" dirty="0">
                <a:solidFill>
                  <a:schemeClr val="dk1"/>
                </a:solidFill>
                <a:effectLst/>
                <a:latin typeface="Aptos" panose="020B0004020202020204" pitchFamily="34" charset="0"/>
                <a:ea typeface="+mn-ea"/>
                <a:cs typeface="+mn-cs"/>
              </a:rPr>
              <a:t>– on average, and holding other features constant</a:t>
            </a: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endParaRPr lang="en-GB" sz="1600" dirty="0">
              <a:solidFill>
                <a:schemeClr val="dk1"/>
              </a:solidFill>
              <a:latin typeface="Aptos" panose="020B0004020202020204" pitchFamily="34" charset="0"/>
            </a:endParaRPr>
          </a:p>
          <a:p>
            <a:pPr>
              <a:defRPr/>
            </a:pPr>
            <a:r>
              <a:rPr lang="en-GB" sz="1000" kern="1200" dirty="0">
                <a:solidFill>
                  <a:schemeClr val="dk1"/>
                </a:solidFill>
                <a:effectLst/>
                <a:latin typeface="Aptos" panose="020B0004020202020204" pitchFamily="34" charset="0"/>
                <a:ea typeface="+mn-ea"/>
                <a:cs typeface="+mn-cs"/>
              </a:rPr>
              <a:t>(*) While there is evidence of the travel cost penalty diminishing at regions further away from the CBD (perhaps due to closer proximity to regional economic clusters) - the rate at which the penalty diminishes is low, as the coefficient estimate on the travel cost-squared term is ~$160</a:t>
            </a:r>
            <a:endParaRPr lang="en-GB" sz="1600" kern="1200" dirty="0">
              <a:solidFill>
                <a:schemeClr val="dk1"/>
              </a:solidFill>
              <a:effectLst/>
              <a:latin typeface="Aptos" panose="020B0004020202020204" pitchFamily="34" charset="0"/>
              <a:ea typeface="+mn-ea"/>
              <a:cs typeface="+mn-cs"/>
            </a:endParaRP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3" name="Rectangle 2">
            <a:extLst>
              <a:ext uri="{FF2B5EF4-FFF2-40B4-BE49-F238E27FC236}">
                <a16:creationId xmlns:a16="http://schemas.microsoft.com/office/drawing/2014/main" id="{5587BD30-BDBA-FDCC-6E12-C6E3811598D6}"/>
              </a:ext>
            </a:extLst>
          </p:cNvPr>
          <p:cNvSpPr/>
          <p:nvPr/>
        </p:nvSpPr>
        <p:spPr>
          <a:xfrm>
            <a:off x="545690" y="3002508"/>
            <a:ext cx="2988086" cy="191068"/>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7650" name="Picture 2">
            <a:extLst>
              <a:ext uri="{FF2B5EF4-FFF2-40B4-BE49-F238E27FC236}">
                <a16:creationId xmlns:a16="http://schemas.microsoft.com/office/drawing/2014/main" id="{AC38A028-F4BA-9419-EA46-0F0FFDAB6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2105" y="4026088"/>
            <a:ext cx="2059479" cy="136963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81E91FB2-2091-BC3E-3FC9-9731699DF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5" r="23294"/>
          <a:stretch/>
        </p:blipFill>
        <p:spPr bwMode="auto">
          <a:xfrm>
            <a:off x="5650898" y="4026088"/>
            <a:ext cx="1887173" cy="1369634"/>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9C84370C-BF08-101F-A4BC-6E1D810285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2862" y="4026088"/>
            <a:ext cx="2054451" cy="136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6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F34E846-7C72-1CB1-C2B9-085265C9DC06}"/>
              </a:ext>
            </a:extLst>
          </p:cNvPr>
          <p:cNvSpPr txBox="1"/>
          <p:nvPr/>
        </p:nvSpPr>
        <p:spPr>
          <a:xfrm>
            <a:off x="5582658" y="979711"/>
            <a:ext cx="6280480" cy="4293483"/>
          </a:xfrm>
          <a:prstGeom prst="rect">
            <a:avLst/>
          </a:prstGeom>
          <a:noFill/>
        </p:spPr>
        <p:txBody>
          <a:bodyPr wrap="square" rtlCol="0">
            <a:spAutoFit/>
          </a:bodyPr>
          <a:lstStyle/>
          <a:p>
            <a:pPr marL="265113" indent="-265113">
              <a:tabLst>
                <a:tab pos="265113" algn="l"/>
              </a:tabLst>
            </a:pP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Features Most </a:t>
            </a:r>
            <a:r>
              <a:rPr kumimoji="0" lang="en-SG" b="1" strike="noStrike" kern="1200" cap="none" spc="0" normalizeH="0" baseline="0" noProof="0" dirty="0">
                <a:ln>
                  <a:noFill/>
                </a:ln>
                <a:solidFill>
                  <a:prstClr val="black"/>
                </a:solidFill>
                <a:effectLst/>
                <a:uLnTx/>
                <a:uFillTx/>
                <a:latin typeface="Aptos" panose="020B0004020202020204" pitchFamily="34" charset="0"/>
                <a:ea typeface="+mn-ea"/>
                <a:cs typeface="+mn-cs"/>
              </a:rPr>
              <a:t>Strongly</a:t>
            </a:r>
            <a:r>
              <a:rPr kumimoji="0" lang="en-SG" b="1" i="0" strike="noStrike" kern="1200" cap="none" spc="0" normalizeH="0" baseline="0" noProof="0" dirty="0">
                <a:ln>
                  <a:noFill/>
                </a:ln>
                <a:solidFill>
                  <a:prstClr val="black"/>
                </a:solidFill>
                <a:effectLst/>
                <a:uLnTx/>
                <a:uFillTx/>
                <a:latin typeface="Aptos" panose="020B0004020202020204" pitchFamily="34" charset="0"/>
                <a:ea typeface="+mn-ea"/>
                <a:cs typeface="+mn-cs"/>
              </a:rPr>
              <a:t> Associated with Resale Price</a:t>
            </a:r>
            <a:endParaRPr lang="en-SG" sz="1500" dirty="0">
              <a:solidFill>
                <a:prstClr val="black"/>
              </a:solidFill>
              <a:latin typeface="Aptos" panose="020B0004020202020204" pitchFamily="34" charset="0"/>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500" b="1" i="1" dirty="0">
                <a:solidFill>
                  <a:srgbClr val="808080"/>
                </a:solidFill>
                <a:latin typeface="Aptos" panose="020B0004020202020204" pitchFamily="34" charset="0"/>
              </a:rPr>
              <a:t>Town-level Fixed Effects</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GB" sz="1600" dirty="0">
                <a:solidFill>
                  <a:prstClr val="black"/>
                </a:solidFill>
                <a:latin typeface="Aptos" panose="020B0004020202020204" pitchFamily="34" charset="0"/>
              </a:rPr>
              <a:t>Relative to prices of resale flats sold in Ang Mo Kio (the reference town), and after controlling for observable features in our model, resale flats sold in the following towns were priced substantially higher/lower:</a:t>
            </a:r>
          </a:p>
          <a:p>
            <a:pPr marR="0" lvl="0" algn="l" defTabSz="457200" rtl="0" eaLnBrk="1" fontAlgn="auto" latinLnBrk="0" hangingPunct="1">
              <a:lnSpc>
                <a:spcPct val="100000"/>
              </a:lnSpc>
              <a:spcBef>
                <a:spcPts val="0"/>
              </a:spcBef>
              <a:spcAft>
                <a:spcPts val="0"/>
              </a:spcAft>
              <a:buClrTx/>
              <a:buSzTx/>
              <a:tabLst/>
              <a:defRPr/>
            </a:pPr>
            <a:endParaRPr lang="en-GB" sz="1600" dirty="0">
              <a:solidFill>
                <a:prstClr val="black"/>
              </a:solidFill>
              <a:latin typeface="Aptos" panose="020B0004020202020204" pitchFamily="34" charset="0"/>
            </a:endParaRPr>
          </a:p>
          <a:p>
            <a:pPr marL="285750" indent="-285750">
              <a:buFont typeface="Arial" panose="020B0604020202020204" pitchFamily="34" charset="0"/>
              <a:buChar char="•"/>
              <a:defRPr/>
            </a:pPr>
            <a:r>
              <a:rPr lang="en-GB" sz="1600" kern="1200" dirty="0">
                <a:solidFill>
                  <a:schemeClr val="dk1"/>
                </a:solidFill>
                <a:effectLst/>
                <a:latin typeface="Aptos" panose="020B0004020202020204" pitchFamily="34" charset="0"/>
                <a:ea typeface="+mn-ea"/>
                <a:cs typeface="+mn-cs"/>
              </a:rPr>
              <a:t>Bukit </a:t>
            </a:r>
            <a:r>
              <a:rPr lang="en-GB" sz="1600" kern="1200" dirty="0" err="1">
                <a:solidFill>
                  <a:schemeClr val="dk1"/>
                </a:solidFill>
                <a:effectLst/>
                <a:latin typeface="Aptos" panose="020B0004020202020204" pitchFamily="34" charset="0"/>
                <a:ea typeface="+mn-ea"/>
                <a:cs typeface="+mn-cs"/>
              </a:rPr>
              <a:t>Timah</a:t>
            </a:r>
            <a:r>
              <a:rPr lang="en-GB" sz="1600" kern="1200" dirty="0">
                <a:solidFill>
                  <a:schemeClr val="dk1"/>
                </a:solidFill>
                <a:effectLst/>
                <a:latin typeface="Aptos" panose="020B0004020202020204" pitchFamily="34" charset="0"/>
                <a:ea typeface="+mn-ea"/>
                <a:cs typeface="+mn-cs"/>
              </a:rPr>
              <a:t> 		(</a:t>
            </a:r>
            <a:r>
              <a:rPr lang="en-GB" sz="1600" kern="1200" dirty="0">
                <a:solidFill>
                  <a:srgbClr val="339933"/>
                </a:solidFill>
                <a:effectLst/>
                <a:latin typeface="Aptos" panose="020B0004020202020204" pitchFamily="34" charset="0"/>
                <a:ea typeface="+mn-ea"/>
                <a:cs typeface="+mn-cs"/>
              </a:rPr>
              <a:t>+  ~$149,000</a:t>
            </a:r>
            <a:r>
              <a:rPr lang="en-GB" sz="1600" kern="1200" dirty="0">
                <a:solidFill>
                  <a:schemeClr val="dk1"/>
                </a:solidFill>
                <a:effectLst/>
                <a:latin typeface="Aptos" panose="020B0004020202020204" pitchFamily="34" charset="0"/>
                <a:ea typeface="+mn-ea"/>
                <a:cs typeface="+mn-cs"/>
              </a:rPr>
              <a:t>)</a:t>
            </a:r>
          </a:p>
          <a:p>
            <a:pPr marL="285750" indent="-285750">
              <a:buFont typeface="Arial" panose="020B0604020202020204" pitchFamily="34" charset="0"/>
              <a:buChar char="•"/>
              <a:defRPr/>
            </a:pPr>
            <a:r>
              <a:rPr lang="en-GB" sz="1600" dirty="0">
                <a:solidFill>
                  <a:schemeClr val="dk1"/>
                </a:solidFill>
                <a:latin typeface="Aptos" panose="020B0004020202020204" pitchFamily="34" charset="0"/>
              </a:rPr>
              <a:t>Marine Parade	(</a:t>
            </a:r>
            <a:r>
              <a:rPr lang="en-GB" sz="1600" dirty="0">
                <a:solidFill>
                  <a:srgbClr val="339933"/>
                </a:solidFill>
                <a:latin typeface="Aptos" panose="020B0004020202020204" pitchFamily="34" charset="0"/>
              </a:rPr>
              <a:t>+  ~$137,000</a:t>
            </a:r>
            <a:r>
              <a:rPr lang="en-GB" sz="1600" dirty="0">
                <a:solidFill>
                  <a:schemeClr val="dk1"/>
                </a:solidFill>
                <a:latin typeface="Aptos" panose="020B0004020202020204" pitchFamily="34" charset="0"/>
              </a:rPr>
              <a:t>)</a:t>
            </a:r>
          </a:p>
          <a:p>
            <a:pPr marL="285750" indent="-285750">
              <a:buFont typeface="Arial" panose="020B0604020202020204" pitchFamily="34" charset="0"/>
              <a:buChar char="•"/>
              <a:defRPr/>
            </a:pPr>
            <a:r>
              <a:rPr lang="en-GB" sz="1600" kern="1200" dirty="0">
                <a:solidFill>
                  <a:schemeClr val="dk1"/>
                </a:solidFill>
                <a:effectLst/>
                <a:latin typeface="Aptos" panose="020B0004020202020204" pitchFamily="34" charset="0"/>
                <a:ea typeface="+mn-ea"/>
                <a:cs typeface="+mn-cs"/>
              </a:rPr>
              <a:t>Bishan 		(</a:t>
            </a:r>
            <a:r>
              <a:rPr lang="en-GB" sz="1600" kern="1200" dirty="0">
                <a:solidFill>
                  <a:srgbClr val="339933"/>
                </a:solidFill>
                <a:effectLst/>
                <a:latin typeface="Aptos" panose="020B0004020202020204" pitchFamily="34" charset="0"/>
                <a:ea typeface="+mn-ea"/>
                <a:cs typeface="+mn-cs"/>
              </a:rPr>
              <a:t>+  </a:t>
            </a:r>
            <a:r>
              <a:rPr lang="en-GB" sz="1600" dirty="0">
                <a:solidFill>
                  <a:srgbClr val="339933"/>
                </a:solidFill>
                <a:latin typeface="Aptos" panose="020B0004020202020204" pitchFamily="34" charset="0"/>
              </a:rPr>
              <a:t>~$59,000</a:t>
            </a:r>
            <a:r>
              <a:rPr lang="en-GB" sz="1600" dirty="0">
                <a:solidFill>
                  <a:schemeClr val="dk1"/>
                </a:solidFill>
                <a:latin typeface="Aptos" panose="020B0004020202020204" pitchFamily="34" charset="0"/>
              </a:rPr>
              <a:t>)</a:t>
            </a:r>
          </a:p>
          <a:p>
            <a:pPr marL="285750" indent="-285750">
              <a:buFont typeface="Arial" panose="020B0604020202020204" pitchFamily="34" charset="0"/>
              <a:buChar char="•"/>
              <a:defRPr/>
            </a:pPr>
            <a:r>
              <a:rPr lang="en-GB" sz="1600" kern="1200" dirty="0">
                <a:solidFill>
                  <a:schemeClr val="dk1"/>
                </a:solidFill>
                <a:effectLst/>
                <a:latin typeface="Aptos" panose="020B0004020202020204" pitchFamily="34" charset="0"/>
                <a:ea typeface="+mn-ea"/>
                <a:cs typeface="+mn-cs"/>
              </a:rPr>
              <a:t>Sembawang	</a:t>
            </a:r>
            <a:r>
              <a:rPr lang="en-GB" sz="1600" dirty="0">
                <a:solidFill>
                  <a:schemeClr val="dk1"/>
                </a:solidFill>
                <a:latin typeface="Aptos" panose="020B0004020202020204" pitchFamily="34" charset="0"/>
              </a:rPr>
              <a:t>	(</a:t>
            </a:r>
            <a:r>
              <a:rPr lang="en-GB" sz="1600" dirty="0">
                <a:solidFill>
                  <a:srgbClr val="C00000"/>
                </a:solidFill>
                <a:latin typeface="Aptos" panose="020B0004020202020204" pitchFamily="34" charset="0"/>
              </a:rPr>
              <a:t>-   ~$96,000</a:t>
            </a:r>
            <a:r>
              <a:rPr lang="en-GB" sz="1600" dirty="0">
                <a:solidFill>
                  <a:schemeClr val="dk1"/>
                </a:solidFill>
                <a:latin typeface="Aptos" panose="020B0004020202020204" pitchFamily="34" charset="0"/>
              </a:rPr>
              <a:t>)</a:t>
            </a:r>
          </a:p>
          <a:p>
            <a:pPr marL="285750" indent="-285750">
              <a:buFont typeface="Arial" panose="020B0604020202020204" pitchFamily="34" charset="0"/>
              <a:buChar char="•"/>
              <a:defRPr/>
            </a:pPr>
            <a:r>
              <a:rPr lang="en-GB" sz="1600" dirty="0">
                <a:solidFill>
                  <a:schemeClr val="dk1"/>
                </a:solidFill>
                <a:latin typeface="Aptos" panose="020B0004020202020204" pitchFamily="34" charset="0"/>
              </a:rPr>
              <a:t>Chua Chu Kang	(</a:t>
            </a:r>
            <a:r>
              <a:rPr lang="en-GB" sz="1600" dirty="0">
                <a:solidFill>
                  <a:srgbClr val="C00000"/>
                </a:solidFill>
                <a:latin typeface="Aptos" panose="020B0004020202020204" pitchFamily="34" charset="0"/>
              </a:rPr>
              <a:t>-   ~$93,000</a:t>
            </a:r>
            <a:r>
              <a:rPr lang="en-GB" sz="1600" dirty="0">
                <a:solidFill>
                  <a:schemeClr val="dk1"/>
                </a:solidFill>
                <a:latin typeface="Aptos" panose="020B0004020202020204" pitchFamily="34" charset="0"/>
              </a:rPr>
              <a:t>)</a:t>
            </a:r>
          </a:p>
          <a:p>
            <a:pPr marL="285750" indent="-285750">
              <a:buFont typeface="Arial" panose="020B0604020202020204" pitchFamily="34" charset="0"/>
              <a:buChar char="•"/>
              <a:defRPr/>
            </a:pPr>
            <a:r>
              <a:rPr lang="en-GB" sz="1600" dirty="0">
                <a:solidFill>
                  <a:schemeClr val="dk1"/>
                </a:solidFill>
                <a:latin typeface="Aptos" panose="020B0004020202020204" pitchFamily="34" charset="0"/>
              </a:rPr>
              <a:t>Jurong West 	(</a:t>
            </a:r>
            <a:r>
              <a:rPr lang="en-GB" sz="1600" dirty="0">
                <a:solidFill>
                  <a:srgbClr val="C00000"/>
                </a:solidFill>
                <a:latin typeface="Aptos" panose="020B0004020202020204" pitchFamily="34" charset="0"/>
              </a:rPr>
              <a:t>-   ~$76,000</a:t>
            </a:r>
            <a:r>
              <a:rPr lang="en-GB" sz="1600" dirty="0">
                <a:solidFill>
                  <a:schemeClr val="dk1"/>
                </a:solidFill>
                <a:latin typeface="Aptos" panose="020B0004020202020204" pitchFamily="34" charset="0"/>
              </a:rPr>
              <a:t>)	</a:t>
            </a:r>
            <a:endParaRPr lang="en-GB" sz="1600" kern="1200" dirty="0">
              <a:solidFill>
                <a:schemeClr val="dk1"/>
              </a:solidFill>
              <a:effectLst/>
              <a:latin typeface="Aptos" panose="020B0004020202020204" pitchFamily="34" charset="0"/>
              <a:ea typeface="+mn-ea"/>
              <a:cs typeface="+mn-cs"/>
            </a:endParaRPr>
          </a:p>
          <a:p>
            <a:pPr marL="285750" indent="-285750">
              <a:buFont typeface="Arial" panose="020B0604020202020204" pitchFamily="34" charset="0"/>
              <a:buChar char="•"/>
              <a:defRPr/>
            </a:pPr>
            <a:endParaRPr lang="en-GB" sz="1600" kern="1200" dirty="0">
              <a:solidFill>
                <a:prstClr val="black"/>
              </a:solidFill>
              <a:effectLst/>
              <a:latin typeface="Aptos" panose="020B0004020202020204" pitchFamily="34" charset="0"/>
              <a:ea typeface="+mn-ea"/>
              <a:cs typeface="+mn-cs"/>
            </a:endParaRPr>
          </a:p>
          <a:p>
            <a:pPr>
              <a:defRPr/>
            </a:pPr>
            <a:r>
              <a:rPr lang="en-GB" sz="1600" dirty="0">
                <a:solidFill>
                  <a:schemeClr val="dk1"/>
                </a:solidFill>
                <a:latin typeface="Aptos" panose="020B0004020202020204" pitchFamily="34" charset="0"/>
              </a:rPr>
              <a:t>T</a:t>
            </a:r>
            <a:r>
              <a:rPr lang="en-GB" sz="1600" kern="1200" dirty="0">
                <a:solidFill>
                  <a:schemeClr val="dk1"/>
                </a:solidFill>
                <a:effectLst/>
                <a:latin typeface="Aptos" panose="020B0004020202020204" pitchFamily="34" charset="0"/>
                <a:ea typeface="+mn-ea"/>
                <a:cs typeface="+mn-cs"/>
              </a:rPr>
              <a:t>hese differences are practically substantial - considering that the mean resale price in our data is ~$450,000</a:t>
            </a: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4. Results: Inference</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45552E-15E5-6899-3307-55F69A887A20}"/>
              </a:ext>
            </a:extLst>
          </p:cNvPr>
          <p:cNvPicPr>
            <a:picLocks noChangeAspect="1"/>
          </p:cNvPicPr>
          <p:nvPr/>
        </p:nvPicPr>
        <p:blipFill rotWithShape="1">
          <a:blip r:embed="rId2">
            <a:extLst>
              <a:ext uri="{28A0092B-C50C-407E-A947-70E740481C1C}">
                <a14:useLocalDpi xmlns:a14="http://schemas.microsoft.com/office/drawing/2010/main" val="0"/>
              </a:ext>
            </a:extLst>
          </a:blip>
          <a:srcRect t="3247"/>
          <a:stretch/>
        </p:blipFill>
        <p:spPr>
          <a:xfrm>
            <a:off x="425118" y="991744"/>
            <a:ext cx="5013159" cy="5673729"/>
          </a:xfrm>
          <a:prstGeom prst="rect">
            <a:avLst/>
          </a:prstGeom>
        </p:spPr>
      </p:pic>
      <p:sp>
        <p:nvSpPr>
          <p:cNvPr id="3" name="Rectangle 2">
            <a:extLst>
              <a:ext uri="{FF2B5EF4-FFF2-40B4-BE49-F238E27FC236}">
                <a16:creationId xmlns:a16="http://schemas.microsoft.com/office/drawing/2014/main" id="{5587BD30-BDBA-FDCC-6E12-C6E3811598D6}"/>
              </a:ext>
            </a:extLst>
          </p:cNvPr>
          <p:cNvSpPr/>
          <p:nvPr/>
        </p:nvSpPr>
        <p:spPr>
          <a:xfrm>
            <a:off x="862148" y="3516317"/>
            <a:ext cx="3544389" cy="2135545"/>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529434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9378C4-E798-19A9-72F8-2B66CF434FA6}"/>
              </a:ext>
            </a:extLst>
          </p:cNvPr>
          <p:cNvSpPr/>
          <p:nvPr/>
        </p:nvSpPr>
        <p:spPr>
          <a:xfrm>
            <a:off x="5993908" y="4993108"/>
            <a:ext cx="5845166" cy="140002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170656"/>
            <a:ext cx="11341769" cy="584775"/>
          </a:xfrm>
          <a:prstGeom prst="rect">
            <a:avLst/>
          </a:prstGeom>
          <a:noFill/>
        </p:spPr>
        <p:txBody>
          <a:bodyPr wrap="square" rtlCol="0">
            <a:spAutoFit/>
          </a:bodyPr>
          <a:lstStyle/>
          <a:p>
            <a:r>
              <a:rPr lang="en-SG" sz="3200" dirty="0">
                <a:latin typeface="Aptos" panose="020B0004020202020204" pitchFamily="34" charset="0"/>
              </a:rPr>
              <a:t>5. Results: Prediction</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838189"/>
            <a:ext cx="11341769"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140B20-CF54-1CF1-3A77-0770B33549B8}"/>
              </a:ext>
            </a:extLst>
          </p:cNvPr>
          <p:cNvSpPr txBox="1"/>
          <p:nvPr/>
        </p:nvSpPr>
        <p:spPr>
          <a:xfrm>
            <a:off x="425115" y="976350"/>
            <a:ext cx="11486148" cy="1107996"/>
          </a:xfrm>
          <a:prstGeom prst="rect">
            <a:avLst/>
          </a:prstGeom>
          <a:noFill/>
        </p:spPr>
        <p:txBody>
          <a:bodyPr wrap="square" rtlCol="0">
            <a:spAutoFit/>
          </a:bodyPr>
          <a:lstStyle/>
          <a:p>
            <a:r>
              <a:rPr lang="en-SG" b="1" dirty="0">
                <a:solidFill>
                  <a:prstClr val="black"/>
                </a:solidFill>
                <a:latin typeface="Aptos" panose="020B0004020202020204" pitchFamily="34" charset="0"/>
              </a:rPr>
              <a:t>Recap: Background &amp; Approach</a:t>
            </a:r>
          </a:p>
          <a:p>
            <a:endParaRPr lang="en-SG" sz="1600" b="1" dirty="0">
              <a:solidFill>
                <a:prstClr val="black"/>
              </a:solidFill>
              <a:latin typeface="Aptos" panose="020B0004020202020204" pitchFamily="34" charset="0"/>
            </a:endParaRPr>
          </a:p>
          <a:p>
            <a:r>
              <a:rPr kumimoji="0" lang="en-GB" sz="16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As the objective of this analysis is to build a model that predicts resale prices well, ridge and lasso regularisation has been applied on the previously unregularised multivariate model – to assess if regularisation improves its predictive ability and generalisability</a:t>
            </a:r>
          </a:p>
        </p:txBody>
      </p:sp>
      <p:graphicFrame>
        <p:nvGraphicFramePr>
          <p:cNvPr id="11" name="Table 10">
            <a:extLst>
              <a:ext uri="{FF2B5EF4-FFF2-40B4-BE49-F238E27FC236}">
                <a16:creationId xmlns:a16="http://schemas.microsoft.com/office/drawing/2014/main" id="{32A39151-9CB1-E7A7-58D5-E4C425F4E87C}"/>
              </a:ext>
            </a:extLst>
          </p:cNvPr>
          <p:cNvGraphicFramePr>
            <a:graphicFrameLocks noGrp="1"/>
          </p:cNvGraphicFramePr>
          <p:nvPr>
            <p:extLst>
              <p:ext uri="{D42A27DB-BD31-4B8C-83A1-F6EECF244321}">
                <p14:modId xmlns:p14="http://schemas.microsoft.com/office/powerpoint/2010/main" val="2964694789"/>
              </p:ext>
            </p:extLst>
          </p:nvPr>
        </p:nvGraphicFramePr>
        <p:xfrm>
          <a:off x="527208" y="2768086"/>
          <a:ext cx="5272702" cy="3730702"/>
        </p:xfrm>
        <a:graphic>
          <a:graphicData uri="http://schemas.openxmlformats.org/drawingml/2006/table">
            <a:tbl>
              <a:tblPr firstRow="1" bandRow="1">
                <a:tableStyleId>{5C22544A-7EE6-4342-B048-85BDC9FD1C3A}</a:tableStyleId>
              </a:tblPr>
              <a:tblGrid>
                <a:gridCol w="946750">
                  <a:extLst>
                    <a:ext uri="{9D8B030D-6E8A-4147-A177-3AD203B41FA5}">
                      <a16:colId xmlns:a16="http://schemas.microsoft.com/office/drawing/2014/main" val="2555713295"/>
                    </a:ext>
                  </a:extLst>
                </a:gridCol>
                <a:gridCol w="1050878">
                  <a:extLst>
                    <a:ext uri="{9D8B030D-6E8A-4147-A177-3AD203B41FA5}">
                      <a16:colId xmlns:a16="http://schemas.microsoft.com/office/drawing/2014/main" val="2013123780"/>
                    </a:ext>
                  </a:extLst>
                </a:gridCol>
                <a:gridCol w="1351128">
                  <a:extLst>
                    <a:ext uri="{9D8B030D-6E8A-4147-A177-3AD203B41FA5}">
                      <a16:colId xmlns:a16="http://schemas.microsoft.com/office/drawing/2014/main" val="3786811581"/>
                    </a:ext>
                  </a:extLst>
                </a:gridCol>
                <a:gridCol w="961973">
                  <a:extLst>
                    <a:ext uri="{9D8B030D-6E8A-4147-A177-3AD203B41FA5}">
                      <a16:colId xmlns:a16="http://schemas.microsoft.com/office/drawing/2014/main" val="834134722"/>
                    </a:ext>
                  </a:extLst>
                </a:gridCol>
                <a:gridCol w="961973">
                  <a:extLst>
                    <a:ext uri="{9D8B030D-6E8A-4147-A177-3AD203B41FA5}">
                      <a16:colId xmlns:a16="http://schemas.microsoft.com/office/drawing/2014/main" val="3340659999"/>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400" b="1" dirty="0">
                          <a:solidFill>
                            <a:schemeClr val="tx1"/>
                          </a:solidFill>
                          <a:latin typeface="Aptos" panose="020B0004020202020204" pitchFamily="34" charset="0"/>
                        </a:rPr>
                        <a:t>Unregularised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400" b="1" dirty="0">
                          <a:solidFill>
                            <a:schemeClr val="tx1"/>
                          </a:solidFill>
                          <a:latin typeface="Aptos" panose="020B0004020202020204" pitchFamily="34" charset="0"/>
                        </a:rPr>
                        <a:t>Ridge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400" b="1" dirty="0">
                          <a:solidFill>
                            <a:schemeClr val="tx1"/>
                          </a:solidFill>
                          <a:latin typeface="Aptos" panose="020B0004020202020204" pitchFamily="34" charset="0"/>
                        </a:rPr>
                        <a:t>Lasso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Training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R-squared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91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26131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MAPE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190631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k-Folds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R-squared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16097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Cross-Val</a:t>
                      </a:r>
                      <a:endParaRPr kumimoji="0" lang="en-SG"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$36,680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$36,680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$36,680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6771543"/>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MAPE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35099969"/>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Testing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R-squared</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0.89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9155274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$36,360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$36,360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$36,360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7362482"/>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4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kern="1200" dirty="0">
                          <a:solidFill>
                            <a:schemeClr val="dk1"/>
                          </a:solidFill>
                          <a:effectLst/>
                          <a:latin typeface="Aptos" panose="020B0004020202020204" pitchFamily="34" charset="0"/>
                          <a:ea typeface="+mn-ea"/>
                          <a:cs typeface="+mn-cs"/>
                        </a:rPr>
                        <a:t>MAPE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400" b="0" dirty="0">
                          <a:latin typeface="Aptos" panose="020B0004020202020204" pitchFamily="34" charset="0"/>
                        </a:rPr>
                        <a:t>0.086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3570704"/>
                  </a:ext>
                </a:extLst>
              </a:tr>
            </a:tbl>
          </a:graphicData>
        </a:graphic>
      </p:graphicFrame>
      <p:sp>
        <p:nvSpPr>
          <p:cNvPr id="16" name="TextBox 15">
            <a:extLst>
              <a:ext uri="{FF2B5EF4-FFF2-40B4-BE49-F238E27FC236}">
                <a16:creationId xmlns:a16="http://schemas.microsoft.com/office/drawing/2014/main" id="{8C0B8D70-1B18-7D20-47D6-35E88137FF69}"/>
              </a:ext>
            </a:extLst>
          </p:cNvPr>
          <p:cNvSpPr txBox="1"/>
          <p:nvPr/>
        </p:nvSpPr>
        <p:spPr>
          <a:xfrm>
            <a:off x="425115" y="2240325"/>
            <a:ext cx="5272702" cy="369332"/>
          </a:xfrm>
          <a:prstGeom prst="rect">
            <a:avLst/>
          </a:prstGeom>
          <a:noFill/>
        </p:spPr>
        <p:txBody>
          <a:bodyPr wrap="square">
            <a:spAutoFit/>
          </a:bodyPr>
          <a:lstStyle/>
          <a:p>
            <a:r>
              <a:rPr lang="en-SG" b="1" dirty="0">
                <a:solidFill>
                  <a:prstClr val="black"/>
                </a:solidFill>
                <a:latin typeface="Aptos" panose="020B0004020202020204" pitchFamily="34" charset="0"/>
              </a:rPr>
              <a:t>Prediction Metrics</a:t>
            </a:r>
          </a:p>
        </p:txBody>
      </p:sp>
      <p:sp>
        <p:nvSpPr>
          <p:cNvPr id="14" name="TextBox 13">
            <a:extLst>
              <a:ext uri="{FF2B5EF4-FFF2-40B4-BE49-F238E27FC236}">
                <a16:creationId xmlns:a16="http://schemas.microsoft.com/office/drawing/2014/main" id="{9AEA5A9F-E659-3F67-1359-F64445FD3795}"/>
              </a:ext>
            </a:extLst>
          </p:cNvPr>
          <p:cNvSpPr txBox="1"/>
          <p:nvPr/>
        </p:nvSpPr>
        <p:spPr>
          <a:xfrm>
            <a:off x="5993908" y="2768086"/>
            <a:ext cx="5917355" cy="3600986"/>
          </a:xfrm>
          <a:prstGeom prst="rect">
            <a:avLst/>
          </a:prstGeom>
          <a:noFill/>
        </p:spPr>
        <p:txBody>
          <a:bodyPr wrap="square" rtlCol="0">
            <a:spAutoFit/>
          </a:bodyPr>
          <a:lstStyle/>
          <a:p>
            <a:pPr marL="285750" indent="-285750">
              <a:buFont typeface="Arial" panose="020B0604020202020204" pitchFamily="34" charset="0"/>
              <a:buChar char="•"/>
            </a:pPr>
            <a:r>
              <a:rPr kumimoji="0" lang="en-GB" sz="16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No discernible difference in predictive performance across 'unregularised', 'ridge' and 'lasso' approaches (*)</a:t>
            </a:r>
          </a:p>
          <a:p>
            <a:pPr marL="285750" indent="-285750">
              <a:buFont typeface="Arial" panose="020B0604020202020204" pitchFamily="34" charset="0"/>
              <a:buChar char="•"/>
            </a:pPr>
            <a:endParaRPr lang="en-SG" sz="1600" noProof="0" dirty="0">
              <a:solidFill>
                <a:prstClr val="black"/>
              </a:solidFill>
              <a:latin typeface="Aptos" panose="020B0004020202020204" pitchFamily="34" charset="0"/>
            </a:endParaRPr>
          </a:p>
          <a:p>
            <a:pPr marL="265113"/>
            <a:r>
              <a:rPr lang="en-SG" sz="1000" dirty="0">
                <a:solidFill>
                  <a:prstClr val="black"/>
                </a:solidFill>
                <a:latin typeface="Aptos" panose="020B0004020202020204" pitchFamily="34" charset="0"/>
              </a:rPr>
              <a:t>(*) Expected, as search for optimal regularisation alphas reveals that optimal values are close to zero (ridge: 0.01, lasso: 0.16)</a:t>
            </a:r>
            <a:endParaRPr lang="en-SG" sz="1600" noProof="0" dirty="0">
              <a:solidFill>
                <a:prstClr val="black"/>
              </a:solidFill>
              <a:latin typeface="Aptos" panose="020B0004020202020204" pitchFamily="34" charset="0"/>
            </a:endParaRPr>
          </a:p>
          <a:p>
            <a:pPr marL="265113"/>
            <a:endParaRPr lang="en-SG" sz="1600" noProof="0" dirty="0">
              <a:solidFill>
                <a:prstClr val="black"/>
              </a:solidFill>
              <a:latin typeface="Aptos" panose="020B0004020202020204" pitchFamily="34" charset="0"/>
            </a:endParaRPr>
          </a:p>
          <a:p>
            <a:pPr marL="285750" indent="-285750">
              <a:buFont typeface="Arial" panose="020B0604020202020204" pitchFamily="34" charset="0"/>
              <a:buChar char="•"/>
              <a:defRPr/>
            </a:pPr>
            <a:r>
              <a:rPr lang="en-SG" sz="1600" dirty="0">
                <a:solidFill>
                  <a:prstClr val="black"/>
                </a:solidFill>
                <a:latin typeface="Aptos" panose="020B0004020202020204" pitchFamily="34" charset="0"/>
              </a:rPr>
              <a:t>No evidence of trained model exhibiting overfitting, as Mean Absolute Error (MAE) on ‘Testing’ data (</a:t>
            </a:r>
            <a:r>
              <a:rPr lang="en-SG" sz="1600" kern="1200" dirty="0">
                <a:solidFill>
                  <a:schemeClr val="dk1"/>
                </a:solidFill>
                <a:effectLst/>
                <a:latin typeface="Aptos" panose="020B0004020202020204" pitchFamily="34" charset="0"/>
                <a:ea typeface="+mn-ea"/>
                <a:cs typeface="+mn-cs"/>
              </a:rPr>
              <a:t>$36,360) </a:t>
            </a:r>
            <a:r>
              <a:rPr lang="en-SG" sz="1600" dirty="0">
                <a:solidFill>
                  <a:prstClr val="black"/>
                </a:solidFill>
                <a:latin typeface="Aptos" panose="020B0004020202020204" pitchFamily="34" charset="0"/>
              </a:rPr>
              <a:t>is in fact slightly lower than that from the ‘Training’ data ($36,650)</a:t>
            </a:r>
          </a:p>
          <a:p>
            <a:pPr marL="285750" indent="-285750">
              <a:buFont typeface="Arial" panose="020B0604020202020204" pitchFamily="34" charset="0"/>
              <a:buChar char="•"/>
              <a:defRPr/>
            </a:pPr>
            <a:endParaRPr lang="en-SG" sz="1600" noProof="0" dirty="0">
              <a:solidFill>
                <a:prstClr val="black"/>
              </a:solidFill>
              <a:latin typeface="Aptos" panose="020B0004020202020204" pitchFamily="34" charset="0"/>
            </a:endParaRPr>
          </a:p>
          <a:p>
            <a:pPr marL="285750" indent="-285750">
              <a:buFont typeface="Arial" panose="020B0604020202020204" pitchFamily="34" charset="0"/>
              <a:buChar char="•"/>
              <a:defRPr/>
            </a:pPr>
            <a:r>
              <a:rPr lang="en-GB" sz="1600" noProof="0" dirty="0">
                <a:solidFill>
                  <a:prstClr val="black"/>
                </a:solidFill>
                <a:latin typeface="Aptos" panose="020B0004020202020204" pitchFamily="34" charset="0"/>
              </a:rPr>
              <a:t>With reference to the ‘Testing’ results, our model:</a:t>
            </a:r>
          </a:p>
          <a:p>
            <a:pPr marL="285750" indent="-285750">
              <a:buFont typeface="Arial" panose="020B0604020202020204" pitchFamily="34" charset="0"/>
              <a:buChar char="•"/>
              <a:defRPr/>
            </a:pPr>
            <a:endParaRPr lang="en-GB" sz="1600" noProof="0" dirty="0">
              <a:solidFill>
                <a:prstClr val="black"/>
              </a:solidFill>
              <a:latin typeface="Aptos" panose="020B0004020202020204" pitchFamily="34" charset="0"/>
            </a:endParaRPr>
          </a:p>
          <a:p>
            <a:pPr marL="541338" lvl="1" indent="-180975">
              <a:buFont typeface="Arial" panose="020B0604020202020204" pitchFamily="34" charset="0"/>
              <a:buChar char="•"/>
              <a:defRPr/>
            </a:pPr>
            <a:r>
              <a:rPr lang="en-GB" sz="1600" noProof="0" dirty="0">
                <a:solidFill>
                  <a:prstClr val="black"/>
                </a:solidFill>
                <a:latin typeface="Aptos" panose="020B0004020202020204" pitchFamily="34" charset="0"/>
              </a:rPr>
              <a:t>Explains ~ 89% of the variation in resale </a:t>
            </a:r>
            <a:r>
              <a:rPr lang="en-GB" sz="1600" dirty="0">
                <a:solidFill>
                  <a:prstClr val="black"/>
                </a:solidFill>
                <a:latin typeface="Aptos" panose="020B0004020202020204" pitchFamily="34" charset="0"/>
              </a:rPr>
              <a:t>price (R-squared)</a:t>
            </a:r>
          </a:p>
          <a:p>
            <a:pPr marL="541338" lvl="1" indent="-180975">
              <a:buFont typeface="Arial" panose="020B0604020202020204" pitchFamily="34" charset="0"/>
              <a:buChar char="•"/>
              <a:defRPr/>
            </a:pPr>
            <a:r>
              <a:rPr lang="en-GB" sz="1600" noProof="0" dirty="0">
                <a:solidFill>
                  <a:prstClr val="black"/>
                </a:solidFill>
                <a:latin typeface="Aptos" panose="020B0004020202020204" pitchFamily="34" charset="0"/>
              </a:rPr>
              <a:t>Has a </a:t>
            </a:r>
            <a:r>
              <a:rPr lang="en-GB" sz="1600" dirty="0">
                <a:solidFill>
                  <a:prstClr val="black"/>
                </a:solidFill>
                <a:latin typeface="Aptos" panose="020B0004020202020204" pitchFamily="34" charset="0"/>
              </a:rPr>
              <a:t>Mean Absolute Error (MAE) of ~$36,000</a:t>
            </a:r>
          </a:p>
          <a:p>
            <a:pPr marL="541338" lvl="1" indent="-180975">
              <a:buFont typeface="Arial" panose="020B0604020202020204" pitchFamily="34" charset="0"/>
              <a:buChar char="•"/>
              <a:defRPr/>
            </a:pPr>
            <a:r>
              <a:rPr lang="en-GB" sz="1600" noProof="0" dirty="0">
                <a:solidFill>
                  <a:prstClr val="black"/>
                </a:solidFill>
                <a:latin typeface="Aptos" panose="020B0004020202020204" pitchFamily="34" charset="0"/>
              </a:rPr>
              <a:t>Has a Mean Absolute Percentage Error of ~8.6%</a:t>
            </a:r>
          </a:p>
        </p:txBody>
      </p:sp>
    </p:spTree>
    <p:extLst>
      <p:ext uri="{BB962C8B-B14F-4D97-AF65-F5344CB8AC3E}">
        <p14:creationId xmlns:p14="http://schemas.microsoft.com/office/powerpoint/2010/main" val="420773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44C8B8-33FC-43D0-FB7B-864101797A4B}"/>
              </a:ext>
            </a:extLst>
          </p:cNvPr>
          <p:cNvSpPr/>
          <p:nvPr/>
        </p:nvSpPr>
        <p:spPr>
          <a:xfrm>
            <a:off x="425114" y="2370227"/>
            <a:ext cx="11450054" cy="123924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518AC327-7799-6155-D000-3CF142AA813E}"/>
              </a:ext>
            </a:extLst>
          </p:cNvPr>
          <p:cNvSpPr txBox="1"/>
          <p:nvPr/>
        </p:nvSpPr>
        <p:spPr>
          <a:xfrm>
            <a:off x="425115" y="1241404"/>
            <a:ext cx="11594431" cy="2831544"/>
          </a:xfrm>
          <a:prstGeom prst="rect">
            <a:avLst/>
          </a:prstGeom>
          <a:noFill/>
        </p:spPr>
        <p:txBody>
          <a:bodyPr wrap="square" rtlCol="0">
            <a:spAutoFit/>
          </a:bodyPr>
          <a:lstStyle/>
          <a:p>
            <a:r>
              <a:rPr kumimoji="0" lang="en-SG"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 Summary of Results &amp; Potential Use Cases</a:t>
            </a:r>
          </a:p>
          <a:p>
            <a:endParaRPr kumimoji="0" lang="en-SG"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600" b="1" i="1" dirty="0">
                <a:solidFill>
                  <a:srgbClr val="808080"/>
                </a:solidFill>
                <a:latin typeface="Aptos" panose="020B0004020202020204" pitchFamily="34" charset="0"/>
              </a:rPr>
              <a:t>Features Most Strongly Associated with Resale Price</a:t>
            </a:r>
          </a:p>
          <a:p>
            <a:pPr marR="0" lvl="0" algn="l" defTabSz="457200" rtl="0" eaLnBrk="1" fontAlgn="auto" latinLnBrk="0" hangingPunct="1">
              <a:lnSpc>
                <a:spcPct val="100000"/>
              </a:lnSpc>
              <a:spcBef>
                <a:spcPts val="0"/>
              </a:spcBef>
              <a:spcAft>
                <a:spcPts val="0"/>
              </a:spcAft>
              <a:buClrTx/>
              <a:buSzTx/>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Expectedly and from a practical standpoint, features found to be most strongly associated with resale price are</a:t>
            </a:r>
            <a:r>
              <a:rPr kumimoji="0" lang="en-SG" sz="16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t>
            </a:r>
            <a:endParaRPr lang="en-SG" sz="1600" b="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SG" sz="1600" dirty="0">
              <a:solidFill>
                <a:prstClr val="black"/>
              </a:solidFill>
              <a:latin typeface="Aptos" panose="020B0004020202020204" pitchFamily="34" charset="0"/>
            </a:endParaRPr>
          </a:p>
          <a:p>
            <a:pPr marL="360363" indent="-360363">
              <a:buFont typeface="Arial" panose="020B0604020202020204" pitchFamily="34" charset="0"/>
              <a:buChar char="•"/>
              <a:tabLst>
                <a:tab pos="4391025" algn="l"/>
              </a:tabLst>
              <a:defRPr/>
            </a:pPr>
            <a:r>
              <a:rPr lang="en-SG" sz="1600" b="1" i="1" dirty="0">
                <a:solidFill>
                  <a:schemeClr val="bg1">
                    <a:lumMod val="50000"/>
                  </a:schemeClr>
                </a:solidFill>
                <a:latin typeface="Aptos" panose="020B0004020202020204" pitchFamily="34" charset="0"/>
              </a:rPr>
              <a:t>Apartment Characteristics </a:t>
            </a:r>
            <a:r>
              <a:rPr lang="en-SG" sz="1600" i="1" dirty="0">
                <a:solidFill>
                  <a:schemeClr val="bg1">
                    <a:lumMod val="50000"/>
                  </a:schemeClr>
                </a:solidFill>
                <a:latin typeface="Aptos" panose="020B0004020202020204" pitchFamily="34" charset="0"/>
              </a:rPr>
              <a:t>	 </a:t>
            </a:r>
            <a:r>
              <a:rPr kumimoji="0" lang="en-SG" sz="16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Exceptional Flat Types, </a:t>
            </a:r>
            <a:r>
              <a:rPr lang="en-SG" sz="1600" dirty="0">
                <a:solidFill>
                  <a:prstClr val="black"/>
                </a:solidFill>
                <a:latin typeface="Aptos" panose="020B0004020202020204" pitchFamily="34" charset="0"/>
              </a:rPr>
              <a:t>Flat’s Floor Area, Flat’s Remaining Lease Years</a:t>
            </a:r>
          </a:p>
          <a:p>
            <a:pPr marL="342900" indent="-342900">
              <a:buFont typeface="Arial" panose="020B0604020202020204" pitchFamily="34" charset="0"/>
              <a:buChar char="•"/>
              <a:tabLst>
                <a:tab pos="4391025" algn="l"/>
              </a:tabLst>
              <a:defRPr/>
            </a:pPr>
            <a:r>
              <a:rPr lang="en-SG" sz="1600" b="1" i="1" dirty="0">
                <a:solidFill>
                  <a:schemeClr val="bg1">
                    <a:lumMod val="50000"/>
                  </a:schemeClr>
                </a:solidFill>
                <a:latin typeface="Aptos" panose="020B0004020202020204" pitchFamily="34" charset="0"/>
              </a:rPr>
              <a:t>Public Transport Connectivity</a:t>
            </a:r>
            <a:r>
              <a:rPr lang="en-SG" sz="1600" b="1" dirty="0">
                <a:latin typeface="Aptos" panose="020B0004020202020204" pitchFamily="34" charset="0"/>
              </a:rPr>
              <a:t> </a:t>
            </a:r>
            <a:r>
              <a:rPr lang="en-SG" sz="1600" dirty="0">
                <a:latin typeface="Aptos" panose="020B0004020202020204" pitchFamily="34" charset="0"/>
              </a:rPr>
              <a:t>	 </a:t>
            </a:r>
            <a:r>
              <a:rPr lang="en-SG" sz="1600" dirty="0">
                <a:solidFill>
                  <a:prstClr val="black"/>
                </a:solidFill>
                <a:latin typeface="Aptos" panose="020B0004020202020204" pitchFamily="34" charset="0"/>
              </a:rPr>
              <a:t>Proximity to an MRT Station, </a:t>
            </a:r>
            <a:r>
              <a:rPr lang="en-GB" sz="1600" dirty="0">
                <a:solidFill>
                  <a:prstClr val="black"/>
                </a:solidFill>
                <a:latin typeface="Aptos" panose="020B0004020202020204" pitchFamily="34" charset="0"/>
              </a:rPr>
              <a:t>Nearest MRT Station Being a Public Transport Hub</a:t>
            </a:r>
          </a:p>
          <a:p>
            <a:pPr marL="342900" indent="-342900">
              <a:buFont typeface="Arial" panose="020B0604020202020204" pitchFamily="34" charset="0"/>
              <a:buChar char="•"/>
              <a:defRPr/>
            </a:pPr>
            <a:r>
              <a:rPr lang="en-SG" sz="1600" b="1" i="1" dirty="0">
                <a:solidFill>
                  <a:schemeClr val="bg1">
                    <a:lumMod val="50000"/>
                  </a:schemeClr>
                </a:solidFill>
                <a:latin typeface="Aptos" panose="020B0004020202020204" pitchFamily="34" charset="0"/>
              </a:rPr>
              <a:t>Travel Cost to the CBD via the MRT Network</a:t>
            </a:r>
          </a:p>
          <a:p>
            <a:pPr marL="342900" indent="-342900">
              <a:buFont typeface="Arial" panose="020B0604020202020204" pitchFamily="34" charset="0"/>
              <a:buChar char="•"/>
              <a:defRPr/>
            </a:pPr>
            <a:r>
              <a:rPr lang="en-SG" sz="1600" b="1" i="1" dirty="0">
                <a:solidFill>
                  <a:schemeClr val="bg1">
                    <a:lumMod val="50000"/>
                  </a:schemeClr>
                </a:solidFill>
                <a:latin typeface="Aptos" panose="020B0004020202020204" pitchFamily="34" charset="0"/>
              </a:rPr>
              <a:t>Town-level Unobserved Features</a:t>
            </a:r>
          </a:p>
          <a:p>
            <a:pPr marR="0" lvl="0" algn="l" defTabSz="457200" rtl="0" eaLnBrk="1" fontAlgn="auto" latinLnBrk="0" hangingPunct="1">
              <a:lnSpc>
                <a:spcPct val="100000"/>
              </a:lnSpc>
              <a:spcBef>
                <a:spcPts val="0"/>
              </a:spcBef>
              <a:spcAft>
                <a:spcPts val="0"/>
              </a:spcAft>
              <a:buClrTx/>
              <a:buSzTx/>
              <a:tabLst/>
              <a:defRPr/>
            </a:pPr>
            <a:endParaRPr lang="en-SG"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dirty="0">
                <a:solidFill>
                  <a:prstClr val="black"/>
                </a:solidFill>
                <a:latin typeface="Aptos" panose="020B0004020202020204" pitchFamily="34" charset="0"/>
              </a:rPr>
              <a:t>These insights might be utilised in the following ways by different stakeholders, as follows: </a:t>
            </a: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6. Discussion / Suggestions for Further Research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Table 5">
            <a:extLst>
              <a:ext uri="{FF2B5EF4-FFF2-40B4-BE49-F238E27FC236}">
                <a16:creationId xmlns:a16="http://schemas.microsoft.com/office/drawing/2014/main" id="{D18C3036-884A-4F0E-8B32-7CFB275E521A}"/>
              </a:ext>
            </a:extLst>
          </p:cNvPr>
          <p:cNvGraphicFramePr>
            <a:graphicFrameLocks noGrp="1"/>
          </p:cNvGraphicFramePr>
          <p:nvPr>
            <p:extLst>
              <p:ext uri="{D42A27DB-BD31-4B8C-83A1-F6EECF244321}">
                <p14:modId xmlns:p14="http://schemas.microsoft.com/office/powerpoint/2010/main" val="900916720"/>
              </p:ext>
            </p:extLst>
          </p:nvPr>
        </p:nvGraphicFramePr>
        <p:xfrm>
          <a:off x="425114" y="4096157"/>
          <a:ext cx="11594431" cy="2468880"/>
        </p:xfrm>
        <a:graphic>
          <a:graphicData uri="http://schemas.openxmlformats.org/drawingml/2006/table">
            <a:tbl>
              <a:tblPr firstRow="1" bandRow="1">
                <a:tableStyleId>{5C22544A-7EE6-4342-B048-85BDC9FD1C3A}</a:tableStyleId>
              </a:tblPr>
              <a:tblGrid>
                <a:gridCol w="1533352">
                  <a:extLst>
                    <a:ext uri="{9D8B030D-6E8A-4147-A177-3AD203B41FA5}">
                      <a16:colId xmlns:a16="http://schemas.microsoft.com/office/drawing/2014/main" val="2013123780"/>
                    </a:ext>
                  </a:extLst>
                </a:gridCol>
                <a:gridCol w="10061079">
                  <a:extLst>
                    <a:ext uri="{9D8B030D-6E8A-4147-A177-3AD203B41FA5}">
                      <a16:colId xmlns:a16="http://schemas.microsoft.com/office/drawing/2014/main" val="378681158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Home Buyers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1" dirty="0">
                          <a:solidFill>
                            <a:prstClr val="black"/>
                          </a:solidFill>
                          <a:latin typeface="Aptos" panose="020B0004020202020204" pitchFamily="34" charset="0"/>
                        </a:rPr>
                        <a:t>Guide search for a suitable apartment </a:t>
                      </a:r>
                    </a:p>
                    <a:p>
                      <a:r>
                        <a:rPr lang="en-SG" sz="1600" b="0" i="1" dirty="0">
                          <a:solidFill>
                            <a:prstClr val="black"/>
                          </a:solidFill>
                          <a:latin typeface="Aptos" panose="020B0004020202020204" pitchFamily="34" charset="0"/>
                        </a:rPr>
                        <a:t>For example, if a home buyer’s budget is constrained, he/she could focus on:</a:t>
                      </a:r>
                    </a:p>
                    <a:p>
                      <a:r>
                        <a:rPr lang="en-SG" sz="1600" b="0" i="1" dirty="0">
                          <a:solidFill>
                            <a:prstClr val="black"/>
                          </a:solidFill>
                          <a:latin typeface="Aptos" panose="020B0004020202020204" pitchFamily="34" charset="0"/>
                        </a:rPr>
                        <a:t>(a) towns associated with lower resale prices (e.g., Sembawang, Chua Chu Kang), and</a:t>
                      </a:r>
                    </a:p>
                    <a:p>
                      <a:r>
                        <a:rPr lang="en-SG" sz="1600" b="0" i="1" dirty="0">
                          <a:solidFill>
                            <a:prstClr val="black"/>
                          </a:solidFill>
                          <a:latin typeface="Aptos" panose="020B0004020202020204" pitchFamily="34" charset="0"/>
                        </a:rPr>
                        <a:t>(b) apartments further away from the nearest MRT station</a:t>
                      </a:r>
                      <a:endParaRPr lang="en-SG" sz="1600" b="0" dirty="0">
                        <a:latin typeface="Aptos" panose="020B0004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Home Owners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1" dirty="0">
                          <a:latin typeface="Aptos" panose="020B0004020202020204" pitchFamily="34" charset="0"/>
                        </a:rPr>
                        <a:t>Form expectations regarding resale value enhancement / degradation</a:t>
                      </a:r>
                    </a:p>
                    <a:p>
                      <a:r>
                        <a:rPr lang="en-SG" sz="1600" b="0" i="1" dirty="0">
                          <a:latin typeface="Aptos" panose="020B0004020202020204" pitchFamily="34" charset="0"/>
                        </a:rPr>
                        <a:t>E.g., stemming from announcement of public works (new MRT station construction), remaining lease decay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102533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1" kern="1200" dirty="0">
                          <a:solidFill>
                            <a:schemeClr val="dk1"/>
                          </a:solidFill>
                          <a:effectLst/>
                          <a:latin typeface="Aptos" panose="020B0004020202020204" pitchFamily="34" charset="0"/>
                          <a:ea typeface="+mn-ea"/>
                          <a:cs typeface="+mn-cs"/>
                        </a:rPr>
                        <a:t>Policy Makers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1" kern="1200" dirty="0">
                        <a:solidFill>
                          <a:schemeClr val="dk1"/>
                        </a:solidFill>
                        <a:effectLst/>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1"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1" dirty="0">
                          <a:latin typeface="Aptos" panose="020B0004020202020204" pitchFamily="34" charset="0"/>
                        </a:rPr>
                        <a:t>Consider studying if regional economic centre development plans should be enhanced</a:t>
                      </a:r>
                    </a:p>
                    <a:p>
                      <a:r>
                        <a:rPr lang="en-SG" sz="1600" b="0" i="1" dirty="0">
                          <a:latin typeface="Aptos" panose="020B0004020202020204" pitchFamily="34" charset="0"/>
                        </a:rPr>
                        <a:t>As travel cost penalty to the CBD via the MRT network does not diminish significantly at the network’s tail ends, attractiveness of regional economic centres could be studied, with greater economic decentralisation in mind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5216748"/>
                  </a:ext>
                </a:extLst>
              </a:tr>
            </a:tbl>
          </a:graphicData>
        </a:graphic>
      </p:graphicFrame>
    </p:spTree>
    <p:extLst>
      <p:ext uri="{BB962C8B-B14F-4D97-AF65-F5344CB8AC3E}">
        <p14:creationId xmlns:p14="http://schemas.microsoft.com/office/powerpoint/2010/main" val="1552000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B749A1-D1EA-9299-26CA-86757489872E}"/>
              </a:ext>
            </a:extLst>
          </p:cNvPr>
          <p:cNvSpPr/>
          <p:nvPr/>
        </p:nvSpPr>
        <p:spPr>
          <a:xfrm>
            <a:off x="425114" y="2151675"/>
            <a:ext cx="4652212" cy="73590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518AC327-7799-6155-D000-3CF142AA813E}"/>
              </a:ext>
            </a:extLst>
          </p:cNvPr>
          <p:cNvSpPr txBox="1"/>
          <p:nvPr/>
        </p:nvSpPr>
        <p:spPr>
          <a:xfrm>
            <a:off x="425115" y="1241404"/>
            <a:ext cx="11594431" cy="2062103"/>
          </a:xfrm>
          <a:prstGeom prst="rect">
            <a:avLst/>
          </a:prstGeom>
          <a:noFill/>
        </p:spPr>
        <p:txBody>
          <a:bodyPr wrap="square" rtlCol="0">
            <a:spAutoFit/>
          </a:bodyPr>
          <a:lstStyle/>
          <a:p>
            <a:r>
              <a:rPr kumimoji="0" lang="en-SG"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 Summary of Results &amp; Potential Use Cases</a:t>
            </a:r>
          </a:p>
          <a:p>
            <a:endParaRPr kumimoji="0" lang="en-SG"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65113" marR="0" lvl="0" indent="-265113" algn="l" defTabSz="457200" rtl="0" eaLnBrk="1" fontAlgn="auto" latinLnBrk="0" hangingPunct="1">
              <a:lnSpc>
                <a:spcPct val="100000"/>
              </a:lnSpc>
              <a:spcBef>
                <a:spcPts val="0"/>
              </a:spcBef>
              <a:spcAft>
                <a:spcPts val="0"/>
              </a:spcAft>
              <a:buClrTx/>
              <a:buSzTx/>
              <a:tabLst/>
              <a:defRPr/>
            </a:pPr>
            <a:r>
              <a:rPr lang="en-SG" sz="1600" b="1" i="1" dirty="0">
                <a:solidFill>
                  <a:srgbClr val="808080"/>
                </a:solidFill>
                <a:latin typeface="Aptos" panose="020B0004020202020204" pitchFamily="34" charset="0"/>
              </a:rPr>
              <a:t>Predictive Ability of the Resale Price Model </a:t>
            </a:r>
          </a:p>
          <a:p>
            <a:pPr marR="0" lvl="0" algn="l" defTabSz="457200" rtl="0" eaLnBrk="1" fontAlgn="auto" latinLnBrk="0" hangingPunct="1">
              <a:lnSpc>
                <a:spcPct val="100000"/>
              </a:lnSpc>
              <a:spcBef>
                <a:spcPts val="0"/>
              </a:spcBef>
              <a:spcAft>
                <a:spcPts val="0"/>
              </a:spcAft>
              <a:buClrTx/>
              <a:buSzTx/>
              <a:tabLst/>
              <a:defRPr/>
            </a:pPr>
            <a:endParaRPr lang="en-SG" sz="1600" dirty="0">
              <a:solidFill>
                <a:prstClr val="black"/>
              </a:solidFill>
              <a:latin typeface="Aptos" panose="020B0004020202020204" pitchFamily="34" charset="0"/>
            </a:endParaRPr>
          </a:p>
          <a:p>
            <a:pPr marL="265113" lvl="1" indent="-265113">
              <a:buFont typeface="Arial" panose="020B0604020202020204" pitchFamily="34" charset="0"/>
              <a:buChar char="•"/>
              <a:defRPr/>
            </a:pPr>
            <a:r>
              <a:rPr lang="en-GB" sz="1600" noProof="0" dirty="0">
                <a:solidFill>
                  <a:prstClr val="black"/>
                </a:solidFill>
                <a:latin typeface="Aptos" panose="020B0004020202020204" pitchFamily="34" charset="0"/>
              </a:rPr>
              <a:t>Has a </a:t>
            </a:r>
            <a:r>
              <a:rPr lang="en-GB" sz="1600" dirty="0">
                <a:solidFill>
                  <a:prstClr val="black"/>
                </a:solidFill>
                <a:latin typeface="Aptos" panose="020B0004020202020204" pitchFamily="34" charset="0"/>
              </a:rPr>
              <a:t>Mean Absolute Error (MAE) of ~$36,000</a:t>
            </a:r>
          </a:p>
          <a:p>
            <a:pPr marL="265113" lvl="1" indent="-265113">
              <a:buFont typeface="Arial" panose="020B0604020202020204" pitchFamily="34" charset="0"/>
              <a:buChar char="•"/>
              <a:defRPr/>
            </a:pPr>
            <a:r>
              <a:rPr lang="en-GB" sz="1600" noProof="0" dirty="0">
                <a:solidFill>
                  <a:prstClr val="black"/>
                </a:solidFill>
                <a:latin typeface="Aptos" panose="020B0004020202020204" pitchFamily="34" charset="0"/>
              </a:rPr>
              <a:t>Has a Mean Absolute Percentage Error of ~8.6%</a:t>
            </a:r>
          </a:p>
          <a:p>
            <a:pPr marR="0" lvl="0" algn="l" defTabSz="457200" rtl="0" eaLnBrk="1" fontAlgn="auto" latinLnBrk="0" hangingPunct="1">
              <a:lnSpc>
                <a:spcPct val="100000"/>
              </a:lnSpc>
              <a:spcBef>
                <a:spcPts val="0"/>
              </a:spcBef>
              <a:spcAft>
                <a:spcPts val="0"/>
              </a:spcAft>
              <a:buClrTx/>
              <a:buSzTx/>
              <a:tabLst/>
              <a:defRPr/>
            </a:pPr>
            <a:endParaRPr lang="en-SG" sz="1600"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SG" sz="1600" dirty="0">
                <a:solidFill>
                  <a:prstClr val="black"/>
                </a:solidFill>
                <a:latin typeface="Aptos" panose="020B0004020202020204" pitchFamily="34" charset="0"/>
              </a:rPr>
              <a:t>The predictive model could be used by:</a:t>
            </a:r>
          </a:p>
        </p:txBody>
      </p: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6. Discussion / Suggestions for Further Research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6" name="Table 5">
            <a:extLst>
              <a:ext uri="{FF2B5EF4-FFF2-40B4-BE49-F238E27FC236}">
                <a16:creationId xmlns:a16="http://schemas.microsoft.com/office/drawing/2014/main" id="{D18C3036-884A-4F0E-8B32-7CFB275E521A}"/>
              </a:ext>
            </a:extLst>
          </p:cNvPr>
          <p:cNvGraphicFramePr>
            <a:graphicFrameLocks noGrp="1"/>
          </p:cNvGraphicFramePr>
          <p:nvPr>
            <p:extLst>
              <p:ext uri="{D42A27DB-BD31-4B8C-83A1-F6EECF244321}">
                <p14:modId xmlns:p14="http://schemas.microsoft.com/office/powerpoint/2010/main" val="2581006594"/>
              </p:ext>
            </p:extLst>
          </p:nvPr>
        </p:nvGraphicFramePr>
        <p:xfrm>
          <a:off x="425114" y="3338168"/>
          <a:ext cx="11594431" cy="822960"/>
        </p:xfrm>
        <a:graphic>
          <a:graphicData uri="http://schemas.openxmlformats.org/drawingml/2006/table">
            <a:tbl>
              <a:tblPr firstRow="1" bandRow="1">
                <a:tableStyleId>{5C22544A-7EE6-4342-B048-85BDC9FD1C3A}</a:tableStyleId>
              </a:tblPr>
              <a:tblGrid>
                <a:gridCol w="1572128">
                  <a:extLst>
                    <a:ext uri="{9D8B030D-6E8A-4147-A177-3AD203B41FA5}">
                      <a16:colId xmlns:a16="http://schemas.microsoft.com/office/drawing/2014/main" val="2013123780"/>
                    </a:ext>
                  </a:extLst>
                </a:gridCol>
                <a:gridCol w="10022303">
                  <a:extLst>
                    <a:ext uri="{9D8B030D-6E8A-4147-A177-3AD203B41FA5}">
                      <a16:colId xmlns:a16="http://schemas.microsoft.com/office/drawing/2014/main" val="378681158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Home Buyers / Home Owners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lvl="0" algn="l" defTabSz="457200" rtl="0" eaLnBrk="1" fontAlgn="auto" latinLnBrk="0" hangingPunct="1">
                        <a:lnSpc>
                          <a:spcPct val="100000"/>
                        </a:lnSpc>
                        <a:spcBef>
                          <a:spcPts val="0"/>
                        </a:spcBef>
                        <a:spcAft>
                          <a:spcPts val="0"/>
                        </a:spcAft>
                        <a:buClrTx/>
                        <a:buSzTx/>
                        <a:tabLst/>
                        <a:defRPr/>
                      </a:pPr>
                      <a:r>
                        <a:rPr lang="en-SG" sz="1600" dirty="0">
                          <a:solidFill>
                            <a:prstClr val="black"/>
                          </a:solidFill>
                          <a:latin typeface="Aptos" panose="020B0004020202020204" pitchFamily="34" charset="0"/>
                        </a:rPr>
                        <a:t>To </a:t>
                      </a:r>
                      <a:r>
                        <a:rPr lang="en-GB" sz="1600" dirty="0">
                          <a:solidFill>
                            <a:prstClr val="black"/>
                          </a:solidFill>
                          <a:latin typeface="Aptos" panose="020B0004020202020204" pitchFamily="34" charset="0"/>
                        </a:rPr>
                        <a:t>assess what an apartment’s fair value might be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1" dirty="0">
                          <a:solidFill>
                            <a:prstClr val="black"/>
                          </a:solidFill>
                          <a:latin typeface="Aptos" panose="020B0004020202020204" pitchFamily="34" charset="0"/>
                        </a:rPr>
                        <a:t>However it should be noted that the model is, strictly speaking, valid within the time period analysed (2012-21)</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i="1" dirty="0">
                          <a:solidFill>
                            <a:prstClr val="black"/>
                          </a:solidFill>
                          <a:latin typeface="Aptos" panose="020B0004020202020204" pitchFamily="34" charset="0"/>
                        </a:rPr>
                        <a:t>Forming estimates at later time periods should ideally be performed by refitting the model with more current data</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bl>
          </a:graphicData>
        </a:graphic>
      </p:graphicFrame>
      <p:sp>
        <p:nvSpPr>
          <p:cNvPr id="4" name="TextBox 3">
            <a:extLst>
              <a:ext uri="{FF2B5EF4-FFF2-40B4-BE49-F238E27FC236}">
                <a16:creationId xmlns:a16="http://schemas.microsoft.com/office/drawing/2014/main" id="{588C22E2-0D0F-9188-7AAC-AB8B0E63722A}"/>
              </a:ext>
            </a:extLst>
          </p:cNvPr>
          <p:cNvSpPr txBox="1"/>
          <p:nvPr/>
        </p:nvSpPr>
        <p:spPr>
          <a:xfrm>
            <a:off x="425114" y="4327252"/>
            <a:ext cx="11955381" cy="2246769"/>
          </a:xfrm>
          <a:prstGeom prst="rect">
            <a:avLst/>
          </a:prstGeom>
          <a:noFill/>
        </p:spPr>
        <p:txBody>
          <a:bodyPr wrap="square" rtlCol="0">
            <a:spAutoFit/>
          </a:bodyPr>
          <a:lstStyle/>
          <a:p>
            <a:r>
              <a:rPr kumimoji="0" lang="en-SG"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(b) Suggestions for Further Research</a:t>
            </a:r>
          </a:p>
          <a:p>
            <a:endParaRPr lang="en-SG" sz="1400" b="1" dirty="0">
              <a:solidFill>
                <a:prstClr val="black"/>
              </a:solidFill>
              <a:latin typeface="Aptos" panose="020B0004020202020204" pitchFamily="34" charset="0"/>
            </a:endParaRPr>
          </a:p>
          <a:p>
            <a:r>
              <a:rPr lang="en-SG" sz="1600" dirty="0">
                <a:solidFill>
                  <a:prstClr val="black"/>
                </a:solidFill>
                <a:latin typeface="Aptos" panose="020B0004020202020204" pitchFamily="34" charset="0"/>
              </a:rPr>
              <a:t>To consider including other features, such as:</a:t>
            </a:r>
          </a:p>
          <a:p>
            <a:pPr marL="285750" indent="-285750">
              <a:buFont typeface="Arial" panose="020B0604020202020204" pitchFamily="34" charset="0"/>
              <a:buChar char="•"/>
            </a:pPr>
            <a:endParaRPr lang="en-SG" sz="1400" dirty="0">
              <a:solidFill>
                <a:prstClr val="black"/>
              </a:solidFill>
              <a:latin typeface="Aptos" panose="020B0004020202020204" pitchFamily="34" charset="0"/>
            </a:endParaRPr>
          </a:p>
          <a:p>
            <a:pPr marL="265113" lvl="1" indent="-265113">
              <a:buFont typeface="Arial" panose="020B0604020202020204" pitchFamily="34" charset="0"/>
              <a:buChar char="•"/>
            </a:pPr>
            <a:r>
              <a:rPr lang="en-SG" sz="1600" dirty="0">
                <a:solidFill>
                  <a:prstClr val="black"/>
                </a:solidFill>
                <a:latin typeface="Aptos" panose="020B0004020202020204" pitchFamily="34" charset="0"/>
              </a:rPr>
              <a:t>Proximity to green spaces 		(e.g., parks, nature reserves)</a:t>
            </a:r>
          </a:p>
          <a:p>
            <a:pPr marL="265113" lvl="1" indent="-265113">
              <a:buFont typeface="Arial" panose="020B0604020202020204" pitchFamily="34" charset="0"/>
              <a:buChar char="•"/>
            </a:pPr>
            <a:r>
              <a:rPr lang="en-SG" sz="1600" dirty="0">
                <a:solidFill>
                  <a:prstClr val="black"/>
                </a:solidFill>
                <a:latin typeface="Aptos" panose="020B0004020202020204" pitchFamily="34" charset="0"/>
              </a:rPr>
              <a:t>Environmental quality 			(e.g., air quality, ambient noise levels)</a:t>
            </a:r>
          </a:p>
          <a:p>
            <a:pPr marL="265113" lvl="1" indent="-265113">
              <a:buFont typeface="Arial" panose="020B0604020202020204" pitchFamily="34" charset="0"/>
              <a:buChar char="•"/>
            </a:pPr>
            <a:r>
              <a:rPr lang="en-SG" sz="1600" dirty="0">
                <a:solidFill>
                  <a:prstClr val="black"/>
                </a:solidFill>
                <a:latin typeface="Aptos" panose="020B0004020202020204" pitchFamily="34" charset="0"/>
              </a:rPr>
              <a:t>Proximity to industrial estates 	(e.g.,  by industrial type – heavy / light) </a:t>
            </a:r>
          </a:p>
          <a:p>
            <a:pPr marL="742950" lvl="1" indent="-285750">
              <a:buFont typeface="Arial" panose="020B0604020202020204" pitchFamily="34" charset="0"/>
              <a:buChar char="•"/>
            </a:pPr>
            <a:endParaRPr lang="en-SG" sz="1400" dirty="0">
              <a:solidFill>
                <a:prstClr val="black"/>
              </a:solidFill>
              <a:latin typeface="Aptos" panose="020B0004020202020204" pitchFamily="34" charset="0"/>
            </a:endParaRPr>
          </a:p>
          <a:p>
            <a:r>
              <a:rPr lang="en-SG" sz="1600" dirty="0">
                <a:solidFill>
                  <a:prstClr val="black"/>
                </a:solidFill>
                <a:latin typeface="Aptos" panose="020B0004020202020204" pitchFamily="34" charset="0"/>
              </a:rPr>
              <a:t>As these could lend further insight on attributes (not) valued by homeowners, and aid with urban planning cost/benefit analyses</a:t>
            </a:r>
            <a:endParaRPr kumimoji="0" lang="en-SG"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78570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3F2E9-7131-8CC9-6E6D-0926DD1CB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 y="0"/>
            <a:ext cx="11795760" cy="6858000"/>
          </a:xfrm>
          <a:prstGeom prst="rect">
            <a:avLst/>
          </a:prstGeom>
        </p:spPr>
      </p:pic>
    </p:spTree>
    <p:extLst>
      <p:ext uri="{BB962C8B-B14F-4D97-AF65-F5344CB8AC3E}">
        <p14:creationId xmlns:p14="http://schemas.microsoft.com/office/powerpoint/2010/main" val="2996146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4A2EAE5-5485-1E40-2130-E75F4768DAC1}"/>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Additional Slides</a:t>
            </a:r>
          </a:p>
        </p:txBody>
      </p:sp>
      <p:sp>
        <p:nvSpPr>
          <p:cNvPr id="9" name="TextBox 8">
            <a:extLst>
              <a:ext uri="{FF2B5EF4-FFF2-40B4-BE49-F238E27FC236}">
                <a16:creationId xmlns:a16="http://schemas.microsoft.com/office/drawing/2014/main" id="{C918B7B1-0768-28B7-0C26-BF66E368E52A}"/>
              </a:ext>
            </a:extLst>
          </p:cNvPr>
          <p:cNvSpPr txBox="1"/>
          <p:nvPr/>
        </p:nvSpPr>
        <p:spPr>
          <a:xfrm>
            <a:off x="425117" y="1402668"/>
            <a:ext cx="10535652" cy="2251642"/>
          </a:xfrm>
          <a:prstGeom prst="rect">
            <a:avLst/>
          </a:prstGeom>
          <a:noFill/>
        </p:spPr>
        <p:txBody>
          <a:bodyPr wrap="square" rtlCol="0">
            <a:spAutoFit/>
          </a:bodyPr>
          <a:lstStyle/>
          <a:p>
            <a:pPr>
              <a:lnSpc>
                <a:spcPct val="125000"/>
              </a:lnSpc>
            </a:pPr>
            <a:r>
              <a:rPr lang="en-SG" sz="2400" b="0" i="0" dirty="0">
                <a:solidFill>
                  <a:srgbClr val="1F1F1F"/>
                </a:solidFill>
                <a:effectLst/>
                <a:highlight>
                  <a:srgbClr val="FFFFFF"/>
                </a:highlight>
                <a:latin typeface="Aptos" panose="020B0004020202020204" pitchFamily="34" charset="0"/>
              </a:rPr>
              <a:t>█  </a:t>
            </a:r>
            <a:r>
              <a:rPr lang="en-SG" sz="2400" dirty="0">
                <a:latin typeface="Aptos" panose="020B0004020202020204" pitchFamily="34" charset="0"/>
              </a:rPr>
              <a:t>7. Appendix</a:t>
            </a:r>
          </a:p>
          <a:p>
            <a:pPr>
              <a:lnSpc>
                <a:spcPct val="125000"/>
              </a:lnSpc>
            </a:pPr>
            <a:endParaRPr lang="en-SG" sz="600" dirty="0">
              <a:latin typeface="Aptos" panose="020B0004020202020204" pitchFamily="34" charset="0"/>
            </a:endParaRPr>
          </a:p>
          <a:p>
            <a:pPr marL="901700" indent="-276225">
              <a:lnSpc>
                <a:spcPct val="125000"/>
              </a:lnSpc>
              <a:buFont typeface="Arial" panose="020B0604020202020204" pitchFamily="34" charset="0"/>
              <a:buChar char="•"/>
              <a:tabLst>
                <a:tab pos="901700" algn="l"/>
              </a:tabLst>
            </a:pPr>
            <a:r>
              <a:rPr lang="en-SG" dirty="0">
                <a:latin typeface="Aptos" panose="020B0004020202020204" pitchFamily="34" charset="0"/>
              </a:rPr>
              <a:t>Appendix A: </a:t>
            </a:r>
            <a:r>
              <a:rPr lang="en-SG" dirty="0">
                <a:solidFill>
                  <a:prstClr val="black"/>
                </a:solidFill>
                <a:latin typeface="Aptos" panose="020B0004020202020204" pitchFamily="34" charset="0"/>
              </a:rPr>
              <a:t>Utilising Unregularised (Instead of Regularised) Regression Modelling for Inference</a:t>
            </a:r>
          </a:p>
          <a:p>
            <a:pPr marL="901700" indent="-276225">
              <a:lnSpc>
                <a:spcPct val="125000"/>
              </a:lnSpc>
              <a:buFont typeface="Arial" panose="020B0604020202020204" pitchFamily="34" charset="0"/>
              <a:buChar char="•"/>
              <a:tabLst>
                <a:tab pos="901700" algn="l"/>
              </a:tabLst>
            </a:pPr>
            <a:r>
              <a:rPr lang="en-SG" dirty="0">
                <a:solidFill>
                  <a:prstClr val="black"/>
                </a:solidFill>
                <a:latin typeface="Aptos" panose="020B0004020202020204" pitchFamily="34" charset="0"/>
              </a:rPr>
              <a:t>Appendix B: </a:t>
            </a:r>
            <a:r>
              <a:rPr lang="en-SG" sz="1800" dirty="0">
                <a:solidFill>
                  <a:prstClr val="black"/>
                </a:solidFill>
                <a:latin typeface="Aptos" panose="020B0004020202020204" pitchFamily="34" charset="0"/>
              </a:rPr>
              <a:t>Other Features Associated with Resale Price</a:t>
            </a:r>
          </a:p>
          <a:p>
            <a:pPr marL="625475">
              <a:lnSpc>
                <a:spcPct val="125000"/>
              </a:lnSpc>
              <a:tabLst>
                <a:tab pos="901700" algn="l"/>
              </a:tabLst>
            </a:pPr>
            <a:endParaRPr lang="en-SG" sz="2400" dirty="0">
              <a:latin typeface="Aptos" panose="020B0004020202020204" pitchFamily="34" charset="0"/>
            </a:endParaRPr>
          </a:p>
          <a:p>
            <a:pPr>
              <a:lnSpc>
                <a:spcPct val="125000"/>
              </a:lnSpc>
            </a:pPr>
            <a:r>
              <a:rPr lang="en-SG" sz="2400" b="0" i="0" dirty="0">
                <a:solidFill>
                  <a:srgbClr val="1F1F1F"/>
                </a:solidFill>
                <a:effectLst/>
                <a:highlight>
                  <a:srgbClr val="FFFFFF"/>
                </a:highlight>
                <a:latin typeface="Aptos" panose="020B0004020202020204" pitchFamily="34" charset="0"/>
              </a:rPr>
              <a:t>█  </a:t>
            </a:r>
            <a:r>
              <a:rPr lang="en-SG" sz="2400" dirty="0">
                <a:latin typeface="Aptos" panose="020B0004020202020204" pitchFamily="34" charset="0"/>
              </a:rPr>
              <a:t>8. References</a:t>
            </a:r>
          </a:p>
        </p:txBody>
      </p:sp>
      <p:cxnSp>
        <p:nvCxnSpPr>
          <p:cNvPr id="3" name="Straight Connector 2">
            <a:extLst>
              <a:ext uri="{FF2B5EF4-FFF2-40B4-BE49-F238E27FC236}">
                <a16:creationId xmlns:a16="http://schemas.microsoft.com/office/drawing/2014/main" id="{8A12AEC6-B4E6-21CD-7A55-317A012DB295}"/>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694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7" y="315037"/>
            <a:ext cx="9196556" cy="830997"/>
          </a:xfrm>
          <a:prstGeom prst="rect">
            <a:avLst/>
          </a:prstGeom>
          <a:noFill/>
        </p:spPr>
        <p:txBody>
          <a:bodyPr wrap="square" rtlCol="0">
            <a:spAutoFit/>
          </a:bodyPr>
          <a:lstStyle/>
          <a:p>
            <a:r>
              <a:rPr lang="en-SG" sz="2400" dirty="0">
                <a:latin typeface="Aptos" panose="020B0004020202020204" pitchFamily="34" charset="0"/>
              </a:rPr>
              <a:t>7. Appendix A  : 	</a:t>
            </a:r>
            <a:r>
              <a:rPr lang="en-SG" sz="2400" dirty="0">
                <a:solidFill>
                  <a:prstClr val="black"/>
                </a:solidFill>
                <a:latin typeface="Aptos" panose="020B0004020202020204" pitchFamily="34" charset="0"/>
              </a:rPr>
              <a:t>Utilising Unregularised (Instead of Regularised) 						Regression Modelling for Inference</a:t>
            </a:r>
            <a:endParaRPr lang="en-SG" sz="2400" dirty="0">
              <a:latin typeface="Aptos" panose="020B0004020202020204" pitchFamily="34" charset="0"/>
            </a:endParaRPr>
          </a:p>
        </p:txBody>
      </p:sp>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307433"/>
            <a:ext cx="9196556" cy="0"/>
          </a:xfrm>
          <a:prstGeom prst="line">
            <a:avLst/>
          </a:prstGeom>
        </p:spPr>
        <p:style>
          <a:lnRef idx="1">
            <a:schemeClr val="dk1"/>
          </a:lnRef>
          <a:fillRef idx="0">
            <a:schemeClr val="dk1"/>
          </a:fillRef>
          <a:effectRef idx="0">
            <a:schemeClr val="dk1"/>
          </a:effectRef>
          <a:fontRef idx="minor">
            <a:schemeClr val="tx1"/>
          </a:fontRef>
        </p:style>
      </p:cxnSp>
      <p:pic>
        <p:nvPicPr>
          <p:cNvPr id="2" name="Picture 2">
            <a:extLst>
              <a:ext uri="{FF2B5EF4-FFF2-40B4-BE49-F238E27FC236}">
                <a16:creationId xmlns:a16="http://schemas.microsoft.com/office/drawing/2014/main" id="{0E486C45-0D44-0593-D863-C788DFED63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45" r="35684"/>
          <a:stretch/>
        </p:blipFill>
        <p:spPr bwMode="auto">
          <a:xfrm>
            <a:off x="9844585" y="0"/>
            <a:ext cx="2347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C6C185-F671-1859-E66D-071E12D3EC4F}"/>
              </a:ext>
            </a:extLst>
          </p:cNvPr>
          <p:cNvSpPr txBox="1"/>
          <p:nvPr/>
        </p:nvSpPr>
        <p:spPr>
          <a:xfrm>
            <a:off x="425117" y="1530167"/>
            <a:ext cx="9019134" cy="535531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Regularisation (ridge/lasso) has not been utilised for </a:t>
            </a:r>
            <a:r>
              <a:rPr lang="en-GB" dirty="0">
                <a:solidFill>
                  <a:prstClr val="black"/>
                </a:solidFill>
                <a:latin typeface="Aptos" panose="020B0004020202020204" pitchFamily="34" charset="0"/>
              </a:rPr>
              <a:t>this purpose, as the approach </a:t>
            </a:r>
            <a:r>
              <a:rPr kumimoji="0" lang="en-GB"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produces biased coefficient estimates – which stem from:</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prstClr val="black"/>
              </a:solidFill>
              <a:latin typeface="Aptos" panose="020B0004020202020204" pitchFamily="34" charset="0"/>
            </a:endParaRPr>
          </a:p>
          <a:p>
            <a:pPr marL="360363" lvl="1" indent="-360363">
              <a:defRPr/>
            </a:pPr>
            <a:r>
              <a:rPr lang="en-GB" dirty="0">
                <a:latin typeface="Aptos" panose="020B0004020202020204" pitchFamily="34" charset="0"/>
              </a:rPr>
              <a:t>(a) 	Regularisation inherently biasing coefficient estimates towards zero</a:t>
            </a:r>
          </a:p>
          <a:p>
            <a:pPr marL="360363" lvl="1" indent="-360363">
              <a:defRPr/>
            </a:pPr>
            <a:r>
              <a:rPr lang="en-GB" dirty="0">
                <a:latin typeface="Aptos" panose="020B0004020202020204" pitchFamily="34" charset="0"/>
              </a:rPr>
              <a:t> </a:t>
            </a:r>
          </a:p>
          <a:p>
            <a:pPr marL="541338" marR="0" lvl="2" indent="-1809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u="none" strike="noStrike" kern="1200" cap="none" spc="0" normalizeH="0" baseline="0" noProof="0" dirty="0">
                <a:ln>
                  <a:noFill/>
                </a:ln>
                <a:solidFill>
                  <a:prstClr val="black"/>
                </a:solidFill>
                <a:effectLst/>
                <a:uLnTx/>
                <a:uFillTx/>
                <a:latin typeface="Aptos" panose="020B0004020202020204" pitchFamily="34" charset="0"/>
                <a:ea typeface="+mn-ea"/>
                <a:cs typeface="+mn-cs"/>
              </a:rPr>
              <a:t>i.e., accepting greater model bias in exchange for lower variance - with the view towards increasing a model's generalisability in a prediction context </a:t>
            </a:r>
            <a:r>
              <a:rPr kumimoji="0" lang="en-GB"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[11]</a:t>
            </a:r>
            <a:endParaRPr lang="en-GB" dirty="0">
              <a:latin typeface="Aptos" panose="020B0004020202020204" pitchFamily="34" charset="0"/>
            </a:endParaRPr>
          </a:p>
          <a:p>
            <a:pPr marL="360363" lvl="1" indent="-360363">
              <a:defRPr/>
            </a:pPr>
            <a:r>
              <a:rPr lang="en-GB" dirty="0">
                <a:latin typeface="Aptos" panose="020B0004020202020204" pitchFamily="34" charset="0"/>
              </a:rPr>
              <a:t>	</a:t>
            </a:r>
          </a:p>
          <a:p>
            <a:pPr marL="360363" lvl="1" indent="-360363">
              <a:defRPr/>
            </a:pPr>
            <a:r>
              <a:rPr lang="en-GB" dirty="0">
                <a:latin typeface="Aptos" panose="020B0004020202020204" pitchFamily="34" charset="0"/>
              </a:rPr>
              <a:t>(b) 	Risk of introducing omitted variable bias (OVB) when lasso regularisation is applied</a:t>
            </a:r>
          </a:p>
          <a:p>
            <a:pPr marL="360363" lvl="1" indent="-360363">
              <a:defRPr/>
            </a:pPr>
            <a:endParaRPr lang="en-GB" dirty="0">
              <a:latin typeface="Aptos" panose="020B0004020202020204" pitchFamily="34" charset="0"/>
            </a:endParaRPr>
          </a:p>
          <a:p>
            <a:pPr marL="541338" lvl="2" indent="-180975">
              <a:buFont typeface="Arial" panose="020B0604020202020204" pitchFamily="34" charset="0"/>
              <a:buChar char="•"/>
              <a:defRPr/>
            </a:pPr>
            <a:r>
              <a:rPr kumimoji="0" lang="en-GB"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While the approach can aid with feature selection (as it allows coefficient shrinkage to reach zero) - features that are subsequently dropped (i.e., features with coefficient estimates = zero) may be associated with the remaining feature(s) and outcome, resulting in the remaining feature(s)' coefficients being affected by OVB</a:t>
            </a:r>
          </a:p>
          <a:p>
            <a:pPr marL="541338" lvl="2" indent="-180975">
              <a:buFont typeface="Arial" panose="020B0604020202020204" pitchFamily="34" charset="0"/>
              <a:buChar char="•"/>
              <a:defRPr/>
            </a:pPr>
            <a:endParaRPr lang="en-GB" dirty="0">
              <a:solidFill>
                <a:prstClr val="black"/>
              </a:solidFill>
              <a:latin typeface="Aptos" panose="020B0004020202020204" pitchFamily="34" charset="0"/>
            </a:endParaRPr>
          </a:p>
          <a:p>
            <a:pPr marL="541338" lvl="2" indent="-180975">
              <a:buFont typeface="Arial" panose="020B0604020202020204" pitchFamily="34" charset="0"/>
              <a:buChar char="•"/>
              <a:defRPr/>
            </a:pPr>
            <a:r>
              <a:rPr kumimoji="0" lang="en-GB"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While OVB is not a concern in the context of prediction, it is the context of inference - as OVB can lead to over/underestimation of a coefficient's magnitude [12]</a:t>
            </a:r>
          </a:p>
          <a:p>
            <a:pPr marR="0" lvl="1" algn="l" defTabSz="457200" rtl="0" eaLnBrk="1" fontAlgn="auto" latinLnBrk="0" hangingPunct="1">
              <a:lnSpc>
                <a:spcPct val="100000"/>
              </a:lnSpc>
              <a:spcBef>
                <a:spcPts val="0"/>
              </a:spcBef>
              <a:spcAft>
                <a:spcPts val="0"/>
              </a:spcAft>
              <a:buClrTx/>
              <a:buSzTx/>
              <a:tabLst/>
              <a:defRPr/>
            </a:pPr>
            <a:r>
              <a:rPr lang="en-GB" dirty="0">
                <a:solidFill>
                  <a:prstClr val="black"/>
                </a:solidFill>
                <a:latin typeface="Aptos" panose="020B0004020202020204" pitchFamily="34" charset="0"/>
              </a:rPr>
              <a:t>	</a:t>
            </a:r>
            <a:endParaRPr kumimoji="0" lang="en-GB"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806450" lvl="1">
              <a:defRPr/>
            </a:pPr>
            <a:endParaRPr lang="en-SG" dirty="0">
              <a:latin typeface="Aptos" panose="020B0004020202020204" pitchFamily="34" charset="0"/>
            </a:endParaRPr>
          </a:p>
        </p:txBody>
      </p:sp>
    </p:spTree>
    <p:extLst>
      <p:ext uri="{BB962C8B-B14F-4D97-AF65-F5344CB8AC3E}">
        <p14:creationId xmlns:p14="http://schemas.microsoft.com/office/powerpoint/2010/main" val="36876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7" y="315037"/>
            <a:ext cx="9196556" cy="461665"/>
          </a:xfrm>
          <a:prstGeom prst="rect">
            <a:avLst/>
          </a:prstGeom>
          <a:noFill/>
        </p:spPr>
        <p:txBody>
          <a:bodyPr wrap="square" rtlCol="0">
            <a:spAutoFit/>
          </a:bodyPr>
          <a:lstStyle/>
          <a:p>
            <a:r>
              <a:rPr lang="en-SG" sz="2400" dirty="0">
                <a:latin typeface="Aptos" panose="020B0004020202020204" pitchFamily="34" charset="0"/>
              </a:rPr>
              <a:t>7. Appendix B  : 	</a:t>
            </a:r>
            <a:r>
              <a:rPr lang="en-SG" sz="2400" dirty="0">
                <a:solidFill>
                  <a:prstClr val="black"/>
                </a:solidFill>
                <a:latin typeface="Aptos" panose="020B0004020202020204" pitchFamily="34" charset="0"/>
              </a:rPr>
              <a:t>Other Features Associated with Resale Price (1)</a:t>
            </a:r>
            <a:endParaRPr lang="en-SG" sz="2400" dirty="0">
              <a:latin typeface="Aptos" panose="020B0004020202020204" pitchFamily="34" charset="0"/>
            </a:endParaRPr>
          </a:p>
        </p:txBody>
      </p:sp>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993535"/>
            <a:ext cx="9196556"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AC6C185-F671-1859-E66D-071E12D3EC4F}"/>
              </a:ext>
            </a:extLst>
          </p:cNvPr>
          <p:cNvSpPr txBox="1"/>
          <p:nvPr/>
        </p:nvSpPr>
        <p:spPr>
          <a:xfrm>
            <a:off x="425116" y="1134378"/>
            <a:ext cx="9196555" cy="560153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dirty="0">
                <a:solidFill>
                  <a:prstClr val="black"/>
                </a:solidFill>
                <a:latin typeface="Aptos" panose="020B0004020202020204" pitchFamily="34" charset="0"/>
              </a:rPr>
              <a:t>The following features were found to be associated with resale price, albeit not as strongly as features discussed earlier. The results herein may nonetheless be of interest:</a:t>
            </a:r>
          </a:p>
          <a:p>
            <a:pPr marR="0" lvl="0" algn="l" defTabSz="457200" rtl="0" eaLnBrk="1" fontAlgn="auto" latinLnBrk="0" hangingPunct="1">
              <a:lnSpc>
                <a:spcPct val="100000"/>
              </a:lnSpc>
              <a:spcBef>
                <a:spcPts val="0"/>
              </a:spcBef>
              <a:spcAft>
                <a:spcPts val="0"/>
              </a:spcAft>
              <a:buClrTx/>
              <a:buSzTx/>
              <a:tabLst/>
              <a:defRPr/>
            </a:pPr>
            <a:endPar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(1) </a:t>
            </a:r>
            <a:r>
              <a:rPr kumimoji="0" lang="en-GB" sz="16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Proximity to Malls / Hawker Centres</a:t>
            </a:r>
          </a:p>
          <a:p>
            <a:pPr marR="0" lvl="0" algn="l" defTabSz="457200" rtl="0" eaLnBrk="1" fontAlgn="auto" latinLnBrk="0" hangingPunct="1">
              <a:lnSpc>
                <a:spcPct val="100000"/>
              </a:lnSpc>
              <a:spcBef>
                <a:spcPts val="0"/>
              </a:spcBef>
              <a:spcAft>
                <a:spcPts val="0"/>
              </a:spcAft>
              <a:buClrTx/>
              <a:buSzTx/>
              <a:tabLst/>
              <a:defRPr/>
            </a:pPr>
            <a:endParaRPr lang="en-SG" sz="1200" b="1" dirty="0">
              <a:solidFill>
                <a:prstClr val="black"/>
              </a:solidFill>
              <a:latin typeface="Aptos" panose="020B0004020202020204" pitchFamily="34" charset="0"/>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Being located within (as opposed to being beyond) 1km of a mall (hawker centre) commands a price premium between $4,500 to $9,000 ($7,100 to $19,000), depending on proximity and holding other features constant</a:t>
            </a:r>
          </a:p>
          <a:p>
            <a:pPr marL="355600" marR="0" lvl="0" algn="l" defTabSz="457200" rtl="0" eaLnBrk="1" fontAlgn="auto" latinLnBrk="0" hangingPunct="1">
              <a:lnSpc>
                <a:spcPct val="100000"/>
              </a:lnSpc>
              <a:spcBef>
                <a:spcPts val="0"/>
              </a:spcBef>
              <a:spcAft>
                <a:spcPts val="0"/>
              </a:spcAft>
              <a:buClrTx/>
              <a:buSzTx/>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Resale prices are on average $15,000 higher if the nearest hawker centre is large </a:t>
            </a:r>
          </a:p>
          <a:p>
            <a:pPr marL="531813" marR="0" lvl="0" indent="-176213" algn="l" defTabSz="457200" rtl="0" eaLnBrk="1" fontAlgn="auto" latinLnBrk="0" hangingPunct="1">
              <a:lnSpc>
                <a:spcPct val="100000"/>
              </a:lnSpc>
              <a:spcBef>
                <a:spcPts val="0"/>
              </a:spcBef>
              <a:spcAft>
                <a:spcPts val="0"/>
              </a:spcAft>
              <a:buClrTx/>
              <a:buSzTx/>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(i.e., has more than 100 food and market stalls), as opposed to being small</a:t>
            </a:r>
          </a:p>
          <a:p>
            <a:pPr marR="0" lvl="0" algn="l" defTabSz="457200" rtl="0" eaLnBrk="1" fontAlgn="auto" latinLnBrk="0" hangingPunct="1">
              <a:lnSpc>
                <a:spcPct val="100000"/>
              </a:lnSpc>
              <a:spcBef>
                <a:spcPts val="0"/>
              </a:spcBef>
              <a:spcAft>
                <a:spcPts val="0"/>
              </a:spcAft>
              <a:buClrTx/>
              <a:buSzTx/>
              <a:tabLst/>
              <a:defRPr/>
            </a:pPr>
            <a:endPar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(2) </a:t>
            </a:r>
            <a:r>
              <a:rPr kumimoji="0" lang="en-GB" sz="16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Proximity to ‘Branded’ Schools</a:t>
            </a:r>
          </a:p>
          <a:p>
            <a:pPr marR="0" lvl="0" algn="l" defTabSz="457200" rtl="0" eaLnBrk="1" fontAlgn="auto" latinLnBrk="0" hangingPunct="1">
              <a:lnSpc>
                <a:spcPct val="100000"/>
              </a:lnSpc>
              <a:spcBef>
                <a:spcPts val="0"/>
              </a:spcBef>
              <a:spcAft>
                <a:spcPts val="0"/>
              </a:spcAft>
              <a:buClrTx/>
              <a:buSzTx/>
              <a:tabLst/>
              <a:defRPr/>
            </a:pPr>
            <a:endParaRPr lang="en-SG" sz="1200" b="1" dirty="0">
              <a:solidFill>
                <a:prstClr val="black"/>
              </a:solidFill>
              <a:latin typeface="Aptos" panose="020B0004020202020204" pitchFamily="34" charset="0"/>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The average number of ‘branded’ primary (secondary) schools within 1km of a resale flat stands at less than 1 (0.5, 0.4)</a:t>
            </a: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A</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n additional ‘branded’ primary (secondary) school within this radius is estimated to command a price premium of $5,300 ($9,600)</a:t>
            </a:r>
            <a:r>
              <a:rPr lang="en-GB" sz="1600" dirty="0">
                <a:solidFill>
                  <a:prstClr val="black"/>
                </a:solidFill>
                <a:latin typeface="Aptos" panose="020B0004020202020204" pitchFamily="34" charset="0"/>
              </a:rPr>
              <a:t>, holding other features constant</a:t>
            </a:r>
            <a:endPar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 potential reason why the price premium on ‘branded’ schools is not higher could be due to 'branded’ school effects being more pronounced among private-property transactions instead - where willingness-to-pay is likely higher among this group of higher-income home buyers</a:t>
            </a:r>
          </a:p>
        </p:txBody>
      </p:sp>
      <p:pic>
        <p:nvPicPr>
          <p:cNvPr id="33794" name="Picture 2">
            <a:extLst>
              <a:ext uri="{FF2B5EF4-FFF2-40B4-BE49-F238E27FC236}">
                <a16:creationId xmlns:a16="http://schemas.microsoft.com/office/drawing/2014/main" id="{2BBF271E-35CB-F2CA-2619-B95DAD3ED1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941" r="23240"/>
          <a:stretch/>
        </p:blipFill>
        <p:spPr bwMode="auto">
          <a:xfrm>
            <a:off x="9844583" y="0"/>
            <a:ext cx="23474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5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5A8485-DD19-254C-E50F-5BF3C0C63061}"/>
              </a:ext>
            </a:extLst>
          </p:cNvPr>
          <p:cNvSpPr txBox="1"/>
          <p:nvPr/>
        </p:nvSpPr>
        <p:spPr>
          <a:xfrm>
            <a:off x="425117" y="1361724"/>
            <a:ext cx="9019134" cy="4401205"/>
          </a:xfrm>
          <a:prstGeom prst="rect">
            <a:avLst/>
          </a:prstGeom>
          <a:noFill/>
        </p:spPr>
        <p:txBody>
          <a:bodyPr wrap="square" rtlCol="0">
            <a:spAutoFit/>
          </a:bodyPr>
          <a:lstStyle/>
          <a:p>
            <a:r>
              <a:rPr lang="en-SG" sz="2000" b="1" dirty="0">
                <a:latin typeface="Aptos" panose="020B0004020202020204" pitchFamily="34" charset="0"/>
              </a:rPr>
              <a:t>Context  ::  The Value of Modelling HDB Resale Prices</a:t>
            </a:r>
          </a:p>
          <a:p>
            <a:pPr marL="342900" indent="-342900">
              <a:buFont typeface="Arial" panose="020B0604020202020204" pitchFamily="34" charset="0"/>
              <a:buChar char="•"/>
            </a:pPr>
            <a:endParaRPr lang="en-SG" sz="2000" dirty="0">
              <a:latin typeface="Aptos" panose="020B0004020202020204" pitchFamily="34" charset="0"/>
            </a:endParaRPr>
          </a:p>
          <a:p>
            <a:pPr marL="342900" indent="-342900">
              <a:buFont typeface="Arial" panose="020B0604020202020204" pitchFamily="34" charset="0"/>
              <a:buChar char="•"/>
            </a:pPr>
            <a:r>
              <a:rPr lang="en-SG" sz="2000" dirty="0">
                <a:latin typeface="Aptos" panose="020B0004020202020204" pitchFamily="34" charset="0"/>
              </a:rPr>
              <a:t>An overwhelming majority (78%) of resident households in Singapore live in HDB apartments (i.e., public housing) [1]</a:t>
            </a:r>
          </a:p>
          <a:p>
            <a:pPr marL="342900" indent="-342900">
              <a:buFont typeface="Arial" panose="020B0604020202020204" pitchFamily="34" charset="0"/>
              <a:buChar char="•"/>
            </a:pPr>
            <a:endParaRPr lang="en-SG" sz="2000" dirty="0">
              <a:latin typeface="Aptos" panose="020B0004020202020204" pitchFamily="34" charset="0"/>
            </a:endParaRPr>
          </a:p>
          <a:p>
            <a:pPr marL="342900" indent="-342900">
              <a:buFont typeface="Arial" panose="020B0604020202020204" pitchFamily="34" charset="0"/>
              <a:buChar char="•"/>
            </a:pPr>
            <a:r>
              <a:rPr lang="en-SG" sz="2000" dirty="0">
                <a:latin typeface="Aptos" panose="020B0004020202020204" pitchFamily="34" charset="0"/>
              </a:rPr>
              <a:t>There is thus keen interest in identifying features strongly associated with HDB resale prices, as well as being able to predict prices, amongst:</a:t>
            </a:r>
          </a:p>
          <a:p>
            <a:pPr marL="342900" indent="-342900">
              <a:buFont typeface="Arial" panose="020B0604020202020204" pitchFamily="34" charset="0"/>
              <a:buChar char="•"/>
            </a:pPr>
            <a:endParaRPr lang="en-SG" sz="2000" dirty="0">
              <a:latin typeface="Aptos" panose="020B0004020202020204" pitchFamily="34" charset="0"/>
            </a:endParaRPr>
          </a:p>
          <a:p>
            <a:pPr>
              <a:tabLst>
                <a:tab pos="355600" algn="l"/>
              </a:tabLst>
            </a:pPr>
            <a:r>
              <a:rPr lang="en-SG" sz="2000" b="1" dirty="0">
                <a:latin typeface="Aptos" panose="020B0004020202020204" pitchFamily="34" charset="0"/>
              </a:rPr>
              <a:t>	(a) 	Home owners / buyers: 	</a:t>
            </a:r>
          </a:p>
          <a:p>
            <a:pPr>
              <a:tabLst>
                <a:tab pos="355600" algn="l"/>
              </a:tabLst>
            </a:pPr>
            <a:r>
              <a:rPr lang="en-SG" sz="2000" b="1" i="1" dirty="0">
                <a:latin typeface="Aptos" panose="020B0004020202020204" pitchFamily="34" charset="0"/>
              </a:rPr>
              <a:t>			</a:t>
            </a:r>
            <a:r>
              <a:rPr lang="en-SG" sz="2000" i="1" dirty="0">
                <a:latin typeface="Aptos" panose="020B0004020202020204" pitchFamily="34" charset="0"/>
              </a:rPr>
              <a:t>to assess what an apartment’s fair value might be</a:t>
            </a:r>
          </a:p>
          <a:p>
            <a:pPr>
              <a:tabLst>
                <a:tab pos="355600" algn="l"/>
              </a:tabLst>
            </a:pPr>
            <a:r>
              <a:rPr lang="en-SG" sz="2000" i="1" dirty="0">
                <a:latin typeface="Aptos" panose="020B0004020202020204" pitchFamily="34" charset="0"/>
              </a:rPr>
              <a:t>			to identify apartments that fit their budget/needs </a:t>
            </a:r>
          </a:p>
          <a:p>
            <a:pPr>
              <a:tabLst>
                <a:tab pos="355600" algn="l"/>
              </a:tabLst>
            </a:pPr>
            <a:endParaRPr lang="en-SG" sz="2000" dirty="0">
              <a:latin typeface="Aptos" panose="020B0004020202020204" pitchFamily="34" charset="0"/>
            </a:endParaRPr>
          </a:p>
          <a:p>
            <a:pPr>
              <a:tabLst>
                <a:tab pos="355600" algn="l"/>
              </a:tabLst>
            </a:pPr>
            <a:r>
              <a:rPr lang="en-SG" sz="2000" b="1" dirty="0">
                <a:latin typeface="Aptos" panose="020B0004020202020204" pitchFamily="34" charset="0"/>
              </a:rPr>
              <a:t>	(b) 	Policy makers</a:t>
            </a:r>
          </a:p>
          <a:p>
            <a:pPr>
              <a:tabLst>
                <a:tab pos="355600" algn="l"/>
              </a:tabLst>
            </a:pPr>
            <a:r>
              <a:rPr lang="en-SG" sz="2000" dirty="0">
                <a:latin typeface="Aptos" panose="020B0004020202020204" pitchFamily="34" charset="0"/>
              </a:rPr>
              <a:t>			</a:t>
            </a:r>
            <a:r>
              <a:rPr lang="en-SG" sz="2000" i="1" dirty="0">
                <a:latin typeface="Aptos" panose="020B0004020202020204" pitchFamily="34" charset="0"/>
              </a:rPr>
              <a:t>to identify features residents value, to aid with town planning</a:t>
            </a:r>
          </a:p>
        </p:txBody>
      </p:sp>
      <p:pic>
        <p:nvPicPr>
          <p:cNvPr id="1028" name="Picture 4">
            <a:extLst>
              <a:ext uri="{FF2B5EF4-FFF2-40B4-BE49-F238E27FC236}">
                <a16:creationId xmlns:a16="http://schemas.microsoft.com/office/drawing/2014/main" id="{6F773087-03E6-10A3-93A5-4DFEC4B275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51" r="41623"/>
          <a:stretch/>
        </p:blipFill>
        <p:spPr bwMode="auto">
          <a:xfrm>
            <a:off x="9844585" y="0"/>
            <a:ext cx="2347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1. Overview &amp; Objectives</a:t>
            </a:r>
          </a:p>
        </p:txBody>
      </p:sp>
    </p:spTree>
    <p:extLst>
      <p:ext uri="{BB962C8B-B14F-4D97-AF65-F5344CB8AC3E}">
        <p14:creationId xmlns:p14="http://schemas.microsoft.com/office/powerpoint/2010/main" val="100860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F1733-3A86-8CD3-D628-B5CEDAADB982}"/>
              </a:ext>
            </a:extLst>
          </p:cNvPr>
          <p:cNvSpPr txBox="1"/>
          <p:nvPr/>
        </p:nvSpPr>
        <p:spPr>
          <a:xfrm>
            <a:off x="425117" y="315037"/>
            <a:ext cx="9196556" cy="461665"/>
          </a:xfrm>
          <a:prstGeom prst="rect">
            <a:avLst/>
          </a:prstGeom>
          <a:noFill/>
        </p:spPr>
        <p:txBody>
          <a:bodyPr wrap="square" rtlCol="0">
            <a:spAutoFit/>
          </a:bodyPr>
          <a:lstStyle/>
          <a:p>
            <a:r>
              <a:rPr lang="en-SG" sz="2400" dirty="0">
                <a:latin typeface="Aptos" panose="020B0004020202020204" pitchFamily="34" charset="0"/>
              </a:rPr>
              <a:t>7. Appendix B  : 	</a:t>
            </a:r>
            <a:r>
              <a:rPr lang="en-SG" sz="2400" dirty="0">
                <a:solidFill>
                  <a:prstClr val="black"/>
                </a:solidFill>
                <a:latin typeface="Aptos" panose="020B0004020202020204" pitchFamily="34" charset="0"/>
              </a:rPr>
              <a:t>Other Features Associated with Resale Price (2) </a:t>
            </a:r>
            <a:endParaRPr lang="en-SG" sz="2400" dirty="0">
              <a:latin typeface="Aptos" panose="020B0004020202020204" pitchFamily="34" charset="0"/>
            </a:endParaRPr>
          </a:p>
        </p:txBody>
      </p:sp>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993535"/>
            <a:ext cx="9196556"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AC6C185-F671-1859-E66D-071E12D3EC4F}"/>
              </a:ext>
            </a:extLst>
          </p:cNvPr>
          <p:cNvSpPr txBox="1"/>
          <p:nvPr/>
        </p:nvSpPr>
        <p:spPr>
          <a:xfrm>
            <a:off x="425116" y="1134378"/>
            <a:ext cx="9196555" cy="4339650"/>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GB" dirty="0">
                <a:solidFill>
                  <a:prstClr val="black"/>
                </a:solidFill>
                <a:latin typeface="Aptos" panose="020B0004020202020204" pitchFamily="34" charset="0"/>
              </a:rPr>
              <a:t>The following features were found to be associated with resale price, albeit not as strongly as features discussed earlier. The results herein may nonetheless be of interest:</a:t>
            </a:r>
          </a:p>
          <a:p>
            <a:pPr marR="0" lvl="0" algn="l" defTabSz="457200" rtl="0" eaLnBrk="1" fontAlgn="auto" latinLnBrk="0" hangingPunct="1">
              <a:lnSpc>
                <a:spcPct val="100000"/>
              </a:lnSpc>
              <a:spcBef>
                <a:spcPts val="0"/>
              </a:spcBef>
              <a:spcAft>
                <a:spcPts val="0"/>
              </a:spcAft>
              <a:buClrTx/>
              <a:buSzTx/>
              <a:tabLst/>
              <a:defRPr/>
            </a:pPr>
            <a:endPar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r>
              <a:rPr lang="en-SG" sz="1600" b="1" dirty="0">
                <a:solidFill>
                  <a:prstClr val="black"/>
                </a:solidFill>
                <a:latin typeface="Aptos" panose="020B0004020202020204" pitchFamily="34" charset="0"/>
              </a:rPr>
              <a:t>(3) </a:t>
            </a:r>
            <a:r>
              <a:rPr kumimoji="0" lang="en-GB" sz="16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Within Block Neighbours</a:t>
            </a:r>
          </a:p>
          <a:p>
            <a:pPr marR="0" lvl="0" algn="l" defTabSz="457200" rtl="0" eaLnBrk="1" fontAlgn="auto" latinLnBrk="0" hangingPunct="1">
              <a:lnSpc>
                <a:spcPct val="100000"/>
              </a:lnSpc>
              <a:spcBef>
                <a:spcPts val="0"/>
              </a:spcBef>
              <a:spcAft>
                <a:spcPts val="0"/>
              </a:spcAft>
              <a:buClrTx/>
              <a:buSzTx/>
              <a:tabLst/>
              <a:defRPr/>
            </a:pPr>
            <a:endParaRPr lang="en-SG" sz="1600" b="1" dirty="0">
              <a:solidFill>
                <a:prstClr val="black"/>
              </a:solidFill>
              <a:latin typeface="Aptos" panose="020B0004020202020204" pitchFamily="34" charset="0"/>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solidFill>
                  <a:prstClr val="black"/>
                </a:solidFill>
                <a:latin typeface="Aptos" panose="020B0004020202020204" pitchFamily="34" charset="0"/>
              </a:rPr>
              <a:t>The </a:t>
            </a: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presence of rental units within a block is associated with a price penalty of $11,000 on average, and holding other features constant</a:t>
            </a:r>
          </a:p>
          <a:p>
            <a:pPr marL="355600" marR="0" lvl="0" algn="l" defTabSz="457200" rtl="0" eaLnBrk="1" fontAlgn="auto" latinLnBrk="0" hangingPunct="1">
              <a:lnSpc>
                <a:spcPct val="100000"/>
              </a:lnSpc>
              <a:spcBef>
                <a:spcPts val="0"/>
              </a:spcBef>
              <a:spcAft>
                <a:spcPts val="0"/>
              </a:spcAft>
              <a:buClrTx/>
              <a:buSzTx/>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This is consistent with reports of residents preferring to live a distance away from rental unit (i.e., low-income) residents [13]</a:t>
            </a: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From a policy perspective, the presence of the penalty is concerning as this might be due to:</a:t>
            </a:r>
          </a:p>
          <a:p>
            <a:pPr marL="531813"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900113" lvl="1" indent="-176213">
              <a:buFont typeface="Arial" panose="020B0604020202020204" pitchFamily="34" charset="0"/>
              <a:buChar char="•"/>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Undue stigmatisation</a:t>
            </a:r>
          </a:p>
          <a:p>
            <a:pPr marL="900113" lvl="1" indent="-176213">
              <a:buFont typeface="Arial" panose="020B0604020202020204" pitchFamily="34" charset="0"/>
              <a:buChar char="•"/>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Social issues associated with 'rental' unit residents that have spillover effects on neighbours</a:t>
            </a:r>
          </a:p>
          <a:p>
            <a:pPr marL="900113" lvl="1" indent="-176213">
              <a:buFont typeface="Arial" panose="020B0604020202020204" pitchFamily="34" charset="0"/>
              <a:buChar char="•"/>
              <a:defRPr/>
            </a:pPr>
            <a:endPar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531813" lvl="1" indent="-176213">
              <a:buFont typeface="Arial" panose="020B0604020202020204" pitchFamily="34" charset="0"/>
              <a:buChar char="•"/>
              <a:defRPr/>
            </a:pPr>
            <a:r>
              <a:rPr kumimoji="0" lang="en-GB"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Understanding the underlying cause(s) of the penalty could thus aid with developing interventions to address them </a:t>
            </a:r>
            <a:endPar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pic>
        <p:nvPicPr>
          <p:cNvPr id="32770" name="Picture 2">
            <a:extLst>
              <a:ext uri="{FF2B5EF4-FFF2-40B4-BE49-F238E27FC236}">
                <a16:creationId xmlns:a16="http://schemas.microsoft.com/office/drawing/2014/main" id="{5A9DCD53-2422-988D-3934-44BC19E5D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r="42851"/>
          <a:stretch/>
        </p:blipFill>
        <p:spPr bwMode="auto">
          <a:xfrm>
            <a:off x="9844583" y="0"/>
            <a:ext cx="23474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208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A8485-DD19-254C-E50F-5BF3C0C63061}"/>
              </a:ext>
            </a:extLst>
          </p:cNvPr>
          <p:cNvSpPr txBox="1"/>
          <p:nvPr/>
        </p:nvSpPr>
        <p:spPr>
          <a:xfrm>
            <a:off x="425116" y="1174068"/>
            <a:ext cx="11341769" cy="5632311"/>
          </a:xfrm>
          <a:prstGeom prst="rect">
            <a:avLst/>
          </a:prstGeom>
          <a:noFill/>
        </p:spPr>
        <p:txBody>
          <a:bodyPr wrap="square" rtlCol="0">
            <a:spAutoFit/>
          </a:bodyPr>
          <a:lstStyle/>
          <a:p>
            <a:r>
              <a:rPr lang="en-SG" sz="1200" dirty="0">
                <a:latin typeface="Aptos" panose="020B0004020202020204" pitchFamily="34" charset="0"/>
              </a:rPr>
              <a:t>[1] 	Singapore Department of Statistics (2023). Resident Households by Type of Dwelling.</a:t>
            </a:r>
          </a:p>
          <a:p>
            <a:r>
              <a:rPr lang="en-SG" sz="1200" dirty="0">
                <a:latin typeface="Aptos" panose="020B0004020202020204" pitchFamily="34" charset="0"/>
              </a:rPr>
              <a:t>	https://www.singstat.gov.sg/find-data/search-by-theme/households/households/latest-data</a:t>
            </a:r>
          </a:p>
          <a:p>
            <a:endParaRPr lang="en-SG" sz="1200" dirty="0">
              <a:latin typeface="Aptos" panose="020B0004020202020204" pitchFamily="34" charset="0"/>
            </a:endParaRPr>
          </a:p>
          <a:p>
            <a:r>
              <a:rPr lang="en-SG" sz="1200" dirty="0">
                <a:latin typeface="Aptos" panose="020B0004020202020204" pitchFamily="34" charset="0"/>
              </a:rPr>
              <a:t>[2] 	Wee S. C. &amp; Soon P. C. (2022). DSI-SG Project 2 Regression Challenge (HDB Price). Kaggle.</a:t>
            </a:r>
          </a:p>
          <a:p>
            <a:r>
              <a:rPr lang="en-SG" sz="1200" dirty="0">
                <a:latin typeface="Aptos" panose="020B0004020202020204" pitchFamily="34" charset="0"/>
              </a:rPr>
              <a:t>	https://www.kaggle.com/competitions/dsi-sg-project-2-regression-challenge-hdb-price/data</a:t>
            </a:r>
          </a:p>
          <a:p>
            <a:endParaRPr lang="en-SG" sz="1200" dirty="0">
              <a:latin typeface="Aptos" panose="020B0004020202020204" pitchFamily="34" charset="0"/>
            </a:endParaRPr>
          </a:p>
          <a:p>
            <a:r>
              <a:rPr lang="en-SG" sz="1200" dirty="0">
                <a:latin typeface="Aptos" panose="020B0004020202020204" pitchFamily="34" charset="0"/>
              </a:rPr>
              <a:t>[3]	</a:t>
            </a:r>
            <a:r>
              <a:rPr lang="en-GB" sz="1200" dirty="0">
                <a:latin typeface="Aptos" panose="020B0004020202020204" pitchFamily="34" charset="0"/>
              </a:rPr>
              <a:t>University of California Los Angeles (UCLA) (2021). Regression with STATA Chapter 2 - Regression Diagnostics. 	https://stats.oarc.ucla.edu/stata/webbooks/reg/chapter2/stata-webbooksregressionwith-statachapter-2-regression-diagnostics</a:t>
            </a:r>
            <a:endParaRPr lang="en-SG" sz="1200" dirty="0">
              <a:latin typeface="Aptos" panose="020B0004020202020204" pitchFamily="34" charset="0"/>
            </a:endParaRPr>
          </a:p>
          <a:p>
            <a:endParaRPr lang="en-SG" sz="1200" dirty="0">
              <a:latin typeface="Aptos" panose="020B0004020202020204" pitchFamily="34" charset="0"/>
            </a:endParaRPr>
          </a:p>
          <a:p>
            <a:r>
              <a:rPr lang="en-SG" sz="1200" dirty="0">
                <a:latin typeface="Aptos" panose="020B0004020202020204" pitchFamily="34" charset="0"/>
              </a:rPr>
              <a:t>[4] 	Business Times (2019). Regional Hubs – An Alternative to City Living.</a:t>
            </a:r>
          </a:p>
          <a:p>
            <a:r>
              <a:rPr lang="en-SG" sz="1200" dirty="0">
                <a:latin typeface="Aptos" panose="020B0004020202020204" pitchFamily="34" charset="0"/>
              </a:rPr>
              <a:t>	https://www.businesstimes.com.sg/property/regional-hubs-alternative-city-living 	</a:t>
            </a:r>
          </a:p>
          <a:p>
            <a:endParaRPr lang="en-SG" sz="1200" dirty="0">
              <a:latin typeface="Aptos" panose="020B0004020202020204" pitchFamily="34" charset="0"/>
            </a:endParaRPr>
          </a:p>
          <a:p>
            <a:r>
              <a:rPr lang="en-SG" sz="1200" dirty="0">
                <a:latin typeface="Aptos" panose="020B0004020202020204" pitchFamily="34" charset="0"/>
              </a:rPr>
              <a:t>[5] 	Land Transport Authority (2024). Downtown Line.</a:t>
            </a:r>
          </a:p>
          <a:p>
            <a:r>
              <a:rPr lang="en-SG" sz="1200" dirty="0">
                <a:latin typeface="Aptos" panose="020B0004020202020204" pitchFamily="34" charset="0"/>
              </a:rPr>
              <a:t>	https://www.lta.gov.sg/content/ltagov/en/getting_around/public_transport/rail_network/downtown_line.html</a:t>
            </a:r>
          </a:p>
          <a:p>
            <a:endParaRPr lang="en-SG" sz="1200" dirty="0">
              <a:latin typeface="Aptos" panose="020B0004020202020204" pitchFamily="34" charset="0"/>
            </a:endParaRPr>
          </a:p>
          <a:p>
            <a:r>
              <a:rPr lang="en-SG" sz="1200" dirty="0">
                <a:latin typeface="Aptos" panose="020B0004020202020204" pitchFamily="34" charset="0"/>
              </a:rPr>
              <a:t>[6]	Land Transport Authority (2024). Thompson-East Coast Line.</a:t>
            </a:r>
          </a:p>
          <a:p>
            <a:r>
              <a:rPr lang="en-SG" sz="1200" dirty="0">
                <a:latin typeface="Aptos" panose="020B0004020202020204" pitchFamily="34" charset="0"/>
              </a:rPr>
              <a:t>	https://www.lta.gov.sg/content/ltagov/en/upcoming_projects/rail_expansion/thomson_east_coast_line.html</a:t>
            </a:r>
          </a:p>
          <a:p>
            <a:endParaRPr lang="en-SG" sz="1200" dirty="0">
              <a:latin typeface="Aptos" panose="020B0004020202020204" pitchFamily="34" charset="0"/>
            </a:endParaRPr>
          </a:p>
          <a:p>
            <a:r>
              <a:rPr lang="en-SG" sz="1200" dirty="0">
                <a:latin typeface="Aptos" panose="020B0004020202020204" pitchFamily="34" charset="0"/>
              </a:rPr>
              <a:t>[7]	Ministry of Education (2024). How Distance Affects Priority Admission.</a:t>
            </a:r>
          </a:p>
          <a:p>
            <a:r>
              <a:rPr lang="en-SG" sz="1200" dirty="0">
                <a:latin typeface="Aptos" panose="020B0004020202020204" pitchFamily="34" charset="0"/>
              </a:rPr>
              <a:t>	https://www.moe.gov.sg/primary/p1-registration/distance</a:t>
            </a:r>
          </a:p>
          <a:p>
            <a:endParaRPr lang="en-SG" sz="1200" dirty="0">
              <a:latin typeface="Aptos" panose="020B0004020202020204" pitchFamily="34" charset="0"/>
            </a:endParaRPr>
          </a:p>
          <a:p>
            <a:r>
              <a:rPr lang="en-SG" sz="1200" dirty="0">
                <a:latin typeface="Aptos" panose="020B0004020202020204" pitchFamily="34" charset="0"/>
              </a:rPr>
              <a:t>[8]	Channel News Asia (2023). Prices of Tengah Homes Near ACS (Primary) could Rise 10% to 15%: Property Analysts</a:t>
            </a:r>
          </a:p>
          <a:p>
            <a:r>
              <a:rPr lang="en-SG" sz="1200" dirty="0">
                <a:latin typeface="Aptos" panose="020B0004020202020204" pitchFamily="34" charset="0"/>
              </a:rPr>
              <a:t>	https://www.channelnewsasia.com/singapore/acs-primary-tengah-property-prices-school-relocate-3265786</a:t>
            </a:r>
          </a:p>
          <a:p>
            <a:endParaRPr lang="en-SG" sz="1200" dirty="0">
              <a:latin typeface="Aptos" panose="020B0004020202020204" pitchFamily="34" charset="0"/>
            </a:endParaRPr>
          </a:p>
          <a:p>
            <a:r>
              <a:rPr lang="en-SG" sz="1200" dirty="0">
                <a:latin typeface="Aptos" panose="020B0004020202020204" pitchFamily="34" charset="0"/>
              </a:rPr>
              <a:t>[9]	Ong X. L &amp; Cheung H. S. (2016). Schools &amp; The Class Divide: An Examination of Children’s Self-Concept &amp; Aspirations in Singapore. Singapore Children’s Society.</a:t>
            </a:r>
          </a:p>
          <a:p>
            <a:r>
              <a:rPr lang="en-SG" sz="1200" dirty="0">
                <a:latin typeface="Aptos" panose="020B0004020202020204" pitchFamily="34" charset="0"/>
              </a:rPr>
              <a:t>	https://www.childrensociety.org.sg/wp-content/uploads/2022/07/Schools-and-Class-Divide_Research-Monograph-11_FINAL_24-Aug-2016v3.pdf</a:t>
            </a:r>
          </a:p>
          <a:p>
            <a:endParaRPr lang="en-SG" sz="1200" dirty="0">
              <a:latin typeface="Aptos" panose="020B0004020202020204" pitchFamily="34" charset="0"/>
            </a:endParaRPr>
          </a:p>
          <a:p>
            <a:r>
              <a:rPr lang="en-SG" sz="1200" dirty="0">
                <a:latin typeface="Aptos" panose="020B0004020202020204" pitchFamily="34" charset="0"/>
              </a:rPr>
              <a:t>[10]	Stacked Homes (2021). A Detailed List of 13 DBSS Projects and their Prices Today</a:t>
            </a:r>
          </a:p>
          <a:p>
            <a:r>
              <a:rPr lang="en-SG" sz="1200" dirty="0">
                <a:latin typeface="Aptos" panose="020B0004020202020204" pitchFamily="34" charset="0"/>
              </a:rPr>
              <a:t>	https://stackedhomes.com/editorial/a-detailed-list-of-13-dbss-projects-and-their-prices-today</a:t>
            </a:r>
          </a:p>
        </p:txBody>
      </p:sp>
      <p:sp>
        <p:nvSpPr>
          <p:cNvPr id="5" name="TextBox 4">
            <a:extLst>
              <a:ext uri="{FF2B5EF4-FFF2-40B4-BE49-F238E27FC236}">
                <a16:creationId xmlns:a16="http://schemas.microsoft.com/office/drawing/2014/main" id="{F363D0AD-144F-03BE-A4F1-DB313F6D3956}"/>
              </a:ext>
            </a:extLst>
          </p:cNvPr>
          <p:cNvSpPr txBox="1"/>
          <p:nvPr/>
        </p:nvSpPr>
        <p:spPr>
          <a:xfrm>
            <a:off x="425117" y="315037"/>
            <a:ext cx="9196556" cy="461665"/>
          </a:xfrm>
          <a:prstGeom prst="rect">
            <a:avLst/>
          </a:prstGeom>
          <a:noFill/>
        </p:spPr>
        <p:txBody>
          <a:bodyPr wrap="square" rtlCol="0">
            <a:spAutoFit/>
          </a:bodyPr>
          <a:lstStyle/>
          <a:p>
            <a:r>
              <a:rPr lang="en-SG" sz="2400" dirty="0">
                <a:latin typeface="Aptos" panose="020B0004020202020204" pitchFamily="34" charset="0"/>
              </a:rPr>
              <a:t>8. References</a:t>
            </a:r>
          </a:p>
        </p:txBody>
      </p:sp>
      <p:cxnSp>
        <p:nvCxnSpPr>
          <p:cNvPr id="9" name="Straight Connector 8">
            <a:extLst>
              <a:ext uri="{FF2B5EF4-FFF2-40B4-BE49-F238E27FC236}">
                <a16:creationId xmlns:a16="http://schemas.microsoft.com/office/drawing/2014/main" id="{E33CF47C-7D0E-36E3-B80B-183CA20C357C}"/>
              </a:ext>
            </a:extLst>
          </p:cNvPr>
          <p:cNvCxnSpPr>
            <a:cxnSpLocks/>
          </p:cNvCxnSpPr>
          <p:nvPr/>
        </p:nvCxnSpPr>
        <p:spPr>
          <a:xfrm>
            <a:off x="425116" y="993535"/>
            <a:ext cx="1134176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684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A8485-DD19-254C-E50F-5BF3C0C63061}"/>
              </a:ext>
            </a:extLst>
          </p:cNvPr>
          <p:cNvSpPr txBox="1"/>
          <p:nvPr/>
        </p:nvSpPr>
        <p:spPr>
          <a:xfrm>
            <a:off x="425116" y="1174068"/>
            <a:ext cx="11341769" cy="1569660"/>
          </a:xfrm>
          <a:prstGeom prst="rect">
            <a:avLst/>
          </a:prstGeom>
          <a:noFill/>
        </p:spPr>
        <p:txBody>
          <a:bodyPr wrap="square" rtlCol="0">
            <a:spAutoFit/>
          </a:bodyPr>
          <a:lstStyle/>
          <a:p>
            <a:r>
              <a:rPr lang="en-SG" sz="1200" dirty="0">
                <a:latin typeface="Aptos" panose="020B0004020202020204" pitchFamily="34" charset="0"/>
              </a:rPr>
              <a:t>[11] 	</a:t>
            </a:r>
            <a:r>
              <a:rPr lang="en-GB" sz="1200" dirty="0">
                <a:latin typeface="Aptos" panose="020B0004020202020204" pitchFamily="34" charset="0"/>
              </a:rPr>
              <a:t>Clark et al. (2022). What Makes a Satisfying Life - Prediction &amp; Interpretation with Machine-Learning Algorithms. London School of Economics &amp; Political Science - 	Center for Economic Performance.</a:t>
            </a:r>
            <a:r>
              <a:rPr lang="en-SG" sz="1200" dirty="0">
                <a:latin typeface="Aptos" panose="020B0004020202020204" pitchFamily="34" charset="0"/>
              </a:rPr>
              <a:t>	 https://eprints.lse.ac.uk/117887/1/dp1853.pdf</a:t>
            </a:r>
          </a:p>
          <a:p>
            <a:endParaRPr lang="en-SG" sz="1200" dirty="0">
              <a:latin typeface="Aptos" panose="020B0004020202020204" pitchFamily="34" charset="0"/>
            </a:endParaRPr>
          </a:p>
          <a:p>
            <a:r>
              <a:rPr lang="en-SG" sz="1200" dirty="0">
                <a:latin typeface="Aptos" panose="020B0004020202020204" pitchFamily="34" charset="0"/>
              </a:rPr>
              <a:t>[12] 	</a:t>
            </a:r>
            <a:r>
              <a:rPr lang="en-GB" sz="1200" dirty="0">
                <a:latin typeface="Aptos" panose="020B0004020202020204" pitchFamily="34" charset="0"/>
              </a:rPr>
              <a:t>Wuthrich &amp; Zhu (2023). Omitted Variable Bias of Lasso-based Inference Methods - A Finite Sample Analysis. Review of Economics &amp; Statistics. 	https://arxiv.org/pdf/1903.08704.pdf</a:t>
            </a:r>
          </a:p>
          <a:p>
            <a:endParaRPr lang="en-SG" sz="1200" dirty="0">
              <a:latin typeface="Aptos" panose="020B0004020202020204" pitchFamily="34" charset="0"/>
            </a:endParaRPr>
          </a:p>
          <a:p>
            <a:r>
              <a:rPr lang="en-SG" sz="1200" dirty="0">
                <a:latin typeface="Aptos" panose="020B0004020202020204" pitchFamily="34" charset="0"/>
              </a:rPr>
              <a:t>[13]	Today (2023). </a:t>
            </a:r>
            <a:r>
              <a:rPr lang="en-GB" sz="1200" dirty="0">
                <a:latin typeface="Aptos" panose="020B0004020202020204" pitchFamily="34" charset="0"/>
              </a:rPr>
              <a:t>The Big Read: Can public rental and BTO flats co-exist? Social mixing at special HDB blocks faces stereotypes, misperceptions</a:t>
            </a:r>
            <a:r>
              <a:rPr lang="en-SG" sz="1200" dirty="0">
                <a:latin typeface="Aptos" panose="020B0004020202020204" pitchFamily="34" charset="0"/>
              </a:rPr>
              <a:t> </a:t>
            </a:r>
          </a:p>
          <a:p>
            <a:r>
              <a:rPr lang="en-SG" sz="1200" dirty="0">
                <a:latin typeface="Aptos" panose="020B0004020202020204" pitchFamily="34" charset="0"/>
              </a:rPr>
              <a:t>	https://www.todayonline.com/big-read/big-read-public-rental-bto-hdb-flat-special-blocks-stereotypes-social-mixing-2211446</a:t>
            </a:r>
          </a:p>
        </p:txBody>
      </p:sp>
      <p:sp>
        <p:nvSpPr>
          <p:cNvPr id="5" name="TextBox 4">
            <a:extLst>
              <a:ext uri="{FF2B5EF4-FFF2-40B4-BE49-F238E27FC236}">
                <a16:creationId xmlns:a16="http://schemas.microsoft.com/office/drawing/2014/main" id="{F363D0AD-144F-03BE-A4F1-DB313F6D3956}"/>
              </a:ext>
            </a:extLst>
          </p:cNvPr>
          <p:cNvSpPr txBox="1"/>
          <p:nvPr/>
        </p:nvSpPr>
        <p:spPr>
          <a:xfrm>
            <a:off x="425117" y="315037"/>
            <a:ext cx="9196556" cy="461665"/>
          </a:xfrm>
          <a:prstGeom prst="rect">
            <a:avLst/>
          </a:prstGeom>
          <a:noFill/>
        </p:spPr>
        <p:txBody>
          <a:bodyPr wrap="square" rtlCol="0">
            <a:spAutoFit/>
          </a:bodyPr>
          <a:lstStyle/>
          <a:p>
            <a:r>
              <a:rPr lang="en-SG" sz="2400" dirty="0">
                <a:latin typeface="Aptos" panose="020B0004020202020204" pitchFamily="34" charset="0"/>
              </a:rPr>
              <a:t>8. References</a:t>
            </a:r>
          </a:p>
        </p:txBody>
      </p:sp>
      <p:cxnSp>
        <p:nvCxnSpPr>
          <p:cNvPr id="9" name="Straight Connector 8">
            <a:extLst>
              <a:ext uri="{FF2B5EF4-FFF2-40B4-BE49-F238E27FC236}">
                <a16:creationId xmlns:a16="http://schemas.microsoft.com/office/drawing/2014/main" id="{E33CF47C-7D0E-36E3-B80B-183CA20C357C}"/>
              </a:ext>
            </a:extLst>
          </p:cNvPr>
          <p:cNvCxnSpPr>
            <a:cxnSpLocks/>
          </p:cNvCxnSpPr>
          <p:nvPr/>
        </p:nvCxnSpPr>
        <p:spPr>
          <a:xfrm>
            <a:off x="425116" y="993535"/>
            <a:ext cx="1134176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84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5A8485-DD19-254C-E50F-5BF3C0C63061}"/>
              </a:ext>
            </a:extLst>
          </p:cNvPr>
          <p:cNvSpPr txBox="1"/>
          <p:nvPr/>
        </p:nvSpPr>
        <p:spPr>
          <a:xfrm>
            <a:off x="425117" y="1361724"/>
            <a:ext cx="9019134" cy="3477875"/>
          </a:xfrm>
          <a:prstGeom prst="rect">
            <a:avLst/>
          </a:prstGeom>
          <a:noFill/>
        </p:spPr>
        <p:txBody>
          <a:bodyPr wrap="square" rtlCol="0">
            <a:spAutoFit/>
          </a:bodyPr>
          <a:lstStyle/>
          <a:p>
            <a:r>
              <a:rPr lang="en-SG" sz="2000" b="1" dirty="0">
                <a:latin typeface="Aptos" panose="020B0004020202020204" pitchFamily="34" charset="0"/>
              </a:rPr>
              <a:t>HDB Resale Price Modelling Objectives</a:t>
            </a:r>
          </a:p>
          <a:p>
            <a:endParaRPr lang="en-SG" sz="2000" dirty="0">
              <a:latin typeface="Aptos" panose="020B0004020202020204" pitchFamily="34" charset="0"/>
            </a:endParaRPr>
          </a:p>
          <a:p>
            <a:r>
              <a:rPr lang="en-SG" sz="2000" dirty="0">
                <a:latin typeface="Aptos" panose="020B0004020202020204" pitchFamily="34" charset="0"/>
              </a:rPr>
              <a:t>(a) 	</a:t>
            </a:r>
            <a:r>
              <a:rPr lang="en-SG" sz="2000" dirty="0">
                <a:solidFill>
                  <a:srgbClr val="0000FF"/>
                </a:solidFill>
                <a:latin typeface="Aptos" panose="020B0004020202020204" pitchFamily="34" charset="0"/>
              </a:rPr>
              <a:t>Inference</a:t>
            </a:r>
          </a:p>
          <a:p>
            <a:endParaRPr lang="en-SG" sz="2000" dirty="0">
              <a:latin typeface="Aptos" panose="020B0004020202020204" pitchFamily="34" charset="0"/>
            </a:endParaRPr>
          </a:p>
          <a:p>
            <a:r>
              <a:rPr lang="en-SG" sz="2000" dirty="0">
                <a:latin typeface="Aptos" panose="020B0004020202020204" pitchFamily="34" charset="0"/>
              </a:rPr>
              <a:t>	To separably </a:t>
            </a:r>
            <a:r>
              <a:rPr lang="en-GB" sz="2000" dirty="0">
                <a:latin typeface="Aptos" panose="020B0004020202020204" pitchFamily="34" charset="0"/>
              </a:rPr>
              <a:t>identify features strongly associated with resale prices, </a:t>
            </a:r>
          </a:p>
          <a:p>
            <a:r>
              <a:rPr lang="en-GB" sz="2000" dirty="0">
                <a:latin typeface="Aptos" panose="020B0004020202020204" pitchFamily="34" charset="0"/>
              </a:rPr>
              <a:t>	by assessing their </a:t>
            </a:r>
            <a:r>
              <a:rPr lang="en-GB" sz="2000" i="1" dirty="0">
                <a:latin typeface="Aptos" panose="020B0004020202020204" pitchFamily="34" charset="0"/>
              </a:rPr>
              <a:t>statistical</a:t>
            </a:r>
            <a:r>
              <a:rPr lang="en-GB" sz="2000" dirty="0">
                <a:latin typeface="Aptos" panose="020B0004020202020204" pitchFamily="34" charset="0"/>
              </a:rPr>
              <a:t> and </a:t>
            </a:r>
            <a:r>
              <a:rPr lang="en-GB" sz="2000" i="1" dirty="0">
                <a:latin typeface="Aptos" panose="020B0004020202020204" pitchFamily="34" charset="0"/>
              </a:rPr>
              <a:t>practical</a:t>
            </a:r>
            <a:r>
              <a:rPr lang="en-GB" sz="2000" dirty="0">
                <a:latin typeface="Aptos" panose="020B0004020202020204" pitchFamily="34" charset="0"/>
              </a:rPr>
              <a:t> significance</a:t>
            </a:r>
          </a:p>
          <a:p>
            <a:endParaRPr lang="en-GB" sz="2000" dirty="0">
              <a:latin typeface="Aptos" panose="020B0004020202020204" pitchFamily="34" charset="0"/>
            </a:endParaRPr>
          </a:p>
          <a:p>
            <a:r>
              <a:rPr lang="en-GB" sz="2000" dirty="0">
                <a:latin typeface="Aptos" panose="020B0004020202020204" pitchFamily="34" charset="0"/>
              </a:rPr>
              <a:t>(b) 	</a:t>
            </a:r>
            <a:r>
              <a:rPr lang="en-GB" sz="2000" dirty="0">
                <a:solidFill>
                  <a:srgbClr val="0000FF"/>
                </a:solidFill>
                <a:latin typeface="Aptos" panose="020B0004020202020204" pitchFamily="34" charset="0"/>
              </a:rPr>
              <a:t>Prediction</a:t>
            </a:r>
          </a:p>
          <a:p>
            <a:endParaRPr lang="en-GB" sz="2000" u="sng" dirty="0">
              <a:latin typeface="Aptos" panose="020B0004020202020204" pitchFamily="34" charset="0"/>
            </a:endParaRPr>
          </a:p>
          <a:p>
            <a:r>
              <a:rPr lang="en-SG" sz="2000" dirty="0">
                <a:latin typeface="Aptos" panose="020B0004020202020204" pitchFamily="34" charset="0"/>
              </a:rPr>
              <a:t>	To predict resale prices with well, with </a:t>
            </a:r>
            <a:r>
              <a:rPr lang="en-SG" sz="2000" i="1" dirty="0">
                <a:latin typeface="Aptos" panose="020B0004020202020204" pitchFamily="34" charset="0"/>
              </a:rPr>
              <a:t>as narrow a deviation from 	transacted prices as possible</a:t>
            </a:r>
          </a:p>
        </p:txBody>
      </p:sp>
      <p:pic>
        <p:nvPicPr>
          <p:cNvPr id="1028" name="Picture 4">
            <a:extLst>
              <a:ext uri="{FF2B5EF4-FFF2-40B4-BE49-F238E27FC236}">
                <a16:creationId xmlns:a16="http://schemas.microsoft.com/office/drawing/2014/main" id="{6F773087-03E6-10A3-93A5-4DFEC4B275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51" r="41623"/>
          <a:stretch/>
        </p:blipFill>
        <p:spPr bwMode="auto">
          <a:xfrm>
            <a:off x="9844585" y="0"/>
            <a:ext cx="2347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1. Overview &amp; Objectives</a:t>
            </a:r>
          </a:p>
        </p:txBody>
      </p:sp>
    </p:spTree>
    <p:extLst>
      <p:ext uri="{BB962C8B-B14F-4D97-AF65-F5344CB8AC3E}">
        <p14:creationId xmlns:p14="http://schemas.microsoft.com/office/powerpoint/2010/main" val="650725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2. Data</a:t>
            </a:r>
          </a:p>
        </p:txBody>
      </p:sp>
      <p:sp>
        <p:nvSpPr>
          <p:cNvPr id="3" name="TextBox 2">
            <a:extLst>
              <a:ext uri="{FF2B5EF4-FFF2-40B4-BE49-F238E27FC236}">
                <a16:creationId xmlns:a16="http://schemas.microsoft.com/office/drawing/2014/main" id="{BB284877-A8D5-E797-D2CC-627DF02EF16C}"/>
              </a:ext>
            </a:extLst>
          </p:cNvPr>
          <p:cNvSpPr txBox="1"/>
          <p:nvPr/>
        </p:nvSpPr>
        <p:spPr>
          <a:xfrm>
            <a:off x="425116" y="1361724"/>
            <a:ext cx="8706852" cy="5770811"/>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HDB Resale Price Dataset</a:t>
            </a:r>
            <a:endParaRPr kumimoji="0" lang="en-SG" sz="200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kumimoji="0" lang="en-SG" sz="2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Resale </a:t>
            </a:r>
            <a:r>
              <a:rPr lang="en-SG" dirty="0">
                <a:solidFill>
                  <a:prstClr val="black"/>
                </a:solidFill>
                <a:latin typeface="Aptos" panose="020B0004020202020204" pitchFamily="34" charset="0"/>
              </a:rPr>
              <a:t>price data over a significant time span, with a large no. of observations </a:t>
            </a:r>
            <a:r>
              <a:rPr kumimoji="0" lang="en-SG" sz="18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[2]</a:t>
            </a:r>
            <a:endParaRPr lang="en-SG" dirty="0">
              <a:solidFill>
                <a:prstClr val="black"/>
              </a:solidFill>
              <a:latin typeface="Aptos" panose="020B0004020202020204" pitchFamily="34" charset="0"/>
            </a:endParaRPr>
          </a:p>
          <a:p>
            <a:pPr marR="0" lvl="0" algn="l" defTabSz="457200" rtl="0" eaLnBrk="1" fontAlgn="auto" latinLnBrk="0" hangingPunct="1">
              <a:lnSpc>
                <a:spcPct val="100000"/>
              </a:lnSpc>
              <a:spcBef>
                <a:spcPts val="0"/>
              </a:spcBef>
              <a:spcAft>
                <a:spcPts val="0"/>
              </a:spcAft>
              <a:buClrTx/>
              <a:buSzTx/>
              <a:tabLst/>
              <a:defRPr/>
            </a:pPr>
            <a:endParaRPr lang="en-SG" sz="1000" dirty="0">
              <a:solidFill>
                <a:prstClr val="black"/>
              </a:solidFill>
              <a:latin typeface="Aptos" panose="020B0004020202020204" pitchFamily="34" charset="0"/>
            </a:endParaRPr>
          </a:p>
          <a:p>
            <a:pPr marL="800100" lvl="1" indent="-342900">
              <a:buFont typeface="Arial" panose="020B0604020202020204" pitchFamily="34" charset="0"/>
              <a:buChar char="•"/>
              <a:defRPr/>
            </a:pPr>
            <a:r>
              <a:rPr lang="en-SG" dirty="0">
                <a:solidFill>
                  <a:prstClr val="black"/>
                </a:solidFill>
                <a:latin typeface="Aptos" panose="020B0004020202020204" pitchFamily="34" charset="0"/>
              </a:rPr>
              <a:t>~ 9 years (2012 – ‘21)</a:t>
            </a:r>
          </a:p>
          <a:p>
            <a:pPr marL="800100" lvl="1" indent="-342900">
              <a:buFont typeface="Arial" panose="020B0604020202020204" pitchFamily="34" charset="0"/>
              <a:buChar char="•"/>
              <a:defRPr/>
            </a:pPr>
            <a:r>
              <a:rPr lang="en-SG" dirty="0">
                <a:solidFill>
                  <a:prstClr val="black"/>
                </a:solidFill>
                <a:latin typeface="Aptos" panose="020B0004020202020204" pitchFamily="34" charset="0"/>
              </a:rPr>
              <a:t>~ 150,000 recorded transactions</a:t>
            </a:r>
          </a:p>
          <a:p>
            <a:pPr marR="0" lvl="0" algn="l" defTabSz="457200" rtl="0" eaLnBrk="1" fontAlgn="auto" latinLnBrk="0" hangingPunct="1">
              <a:lnSpc>
                <a:spcPct val="100000"/>
              </a:lnSpc>
              <a:spcBef>
                <a:spcPts val="0"/>
              </a:spcBef>
              <a:spcAft>
                <a:spcPts val="0"/>
              </a:spcAft>
              <a:buClrTx/>
              <a:buSzTx/>
              <a:tabLst/>
              <a:defRPr/>
            </a:pPr>
            <a:endParaRPr lang="en-SG" dirty="0">
              <a:solidFill>
                <a:prstClr val="black"/>
              </a:solidFill>
              <a:latin typeface="Aptos" panose="020B00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Incorporating data on a wide range of features (&gt;70), covering the following broad feature categories: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000" dirty="0">
              <a:solidFill>
                <a:prstClr val="black"/>
              </a:solidFill>
              <a:latin typeface="Aptos" panose="020B0004020202020204" pitchFamily="34" charset="0"/>
            </a:endParaRPr>
          </a:p>
          <a:p>
            <a:pPr marL="800100" lvl="1" indent="-342900">
              <a:buFont typeface="Arial" panose="020B0604020202020204" pitchFamily="34" charset="0"/>
              <a:buChar char="•"/>
              <a:defRPr/>
            </a:pPr>
            <a:r>
              <a:rPr lang="en-SG" u="sng" dirty="0">
                <a:solidFill>
                  <a:prstClr val="black"/>
                </a:solidFill>
                <a:latin typeface="Aptos" panose="020B0004020202020204" pitchFamily="34" charset="0"/>
              </a:rPr>
              <a:t>Apartment’s</a:t>
            </a:r>
            <a:endParaRPr lang="en-SG" dirty="0">
              <a:solidFill>
                <a:prstClr val="black"/>
              </a:solidFill>
              <a:latin typeface="Aptos" panose="020B0004020202020204" pitchFamily="34" charset="0"/>
            </a:endParaRP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Physical characteristics (e.g., floor area, floor level)</a:t>
            </a: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Remaining lease period</a:t>
            </a: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Housing block characteristics (e.g., flat type composition)</a:t>
            </a:r>
          </a:p>
          <a:p>
            <a:pPr lvl="2">
              <a:defRPr/>
            </a:pPr>
            <a:endParaRPr lang="en-SG" sz="1000" dirty="0">
              <a:solidFill>
                <a:prstClr val="black"/>
              </a:solidFill>
              <a:latin typeface="Aptos" panose="020B0004020202020204" pitchFamily="34" charset="0"/>
            </a:endParaRPr>
          </a:p>
          <a:p>
            <a:pPr marL="800100" lvl="1" indent="-342900">
              <a:buFont typeface="Arial" panose="020B0604020202020204" pitchFamily="34" charset="0"/>
              <a:buChar char="•"/>
              <a:defRPr/>
            </a:pPr>
            <a:r>
              <a:rPr lang="en-SG" u="sng" dirty="0">
                <a:solidFill>
                  <a:prstClr val="black"/>
                </a:solidFill>
                <a:latin typeface="Aptos" panose="020B0004020202020204" pitchFamily="34" charset="0"/>
              </a:rPr>
              <a:t>Surrounding</a:t>
            </a:r>
            <a:endParaRPr lang="en-SG" dirty="0">
              <a:solidFill>
                <a:prstClr val="black"/>
              </a:solidFill>
              <a:latin typeface="Aptos" panose="020B0004020202020204" pitchFamily="34" charset="0"/>
            </a:endParaRP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Transport infrastructure (e.g., MRT stations)</a:t>
            </a: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Amenities (e.g., malls, hawker centres)</a:t>
            </a:r>
          </a:p>
          <a:p>
            <a:pPr marL="1257300" lvl="2" indent="-342900">
              <a:buFont typeface="Arial" panose="020B0604020202020204" pitchFamily="34" charset="0"/>
              <a:buChar char="•"/>
              <a:defRPr/>
            </a:pPr>
            <a:r>
              <a:rPr lang="en-SG" dirty="0">
                <a:solidFill>
                  <a:prstClr val="black"/>
                </a:solidFill>
                <a:latin typeface="Aptos" panose="020B0004020202020204" pitchFamily="34" charset="0"/>
              </a:rPr>
              <a:t>Schools</a:t>
            </a:r>
            <a:endParaRPr kumimoji="0" lang="en-SG"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22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endParaRPr lang="en-SG" sz="2200" dirty="0">
              <a:latin typeface="Aptos" panose="020B0004020202020204" pitchFamily="34" charset="0"/>
            </a:endParaRPr>
          </a:p>
        </p:txBody>
      </p:sp>
      <p:pic>
        <p:nvPicPr>
          <p:cNvPr id="11" name="Picture 10">
            <a:extLst>
              <a:ext uri="{FF2B5EF4-FFF2-40B4-BE49-F238E27FC236}">
                <a16:creationId xmlns:a16="http://schemas.microsoft.com/office/drawing/2014/main" id="{4909B7E2-3E56-9D1C-219D-203B2E282C63}"/>
              </a:ext>
            </a:extLst>
          </p:cNvPr>
          <p:cNvPicPr>
            <a:picLocks noChangeAspect="1"/>
          </p:cNvPicPr>
          <p:nvPr/>
        </p:nvPicPr>
        <p:blipFill rotWithShape="1">
          <a:blip r:embed="rId2">
            <a:extLst>
              <a:ext uri="{28A0092B-C50C-407E-A947-70E740481C1C}">
                <a14:useLocalDpi xmlns:a14="http://schemas.microsoft.com/office/drawing/2010/main" val="0"/>
              </a:ext>
            </a:extLst>
          </a:blip>
          <a:srcRect l="24525" r="39448"/>
          <a:stretch/>
        </p:blipFill>
        <p:spPr>
          <a:xfrm>
            <a:off x="9844585" y="0"/>
            <a:ext cx="2347415" cy="6858000"/>
          </a:xfrm>
          <a:prstGeom prst="rect">
            <a:avLst/>
          </a:prstGeom>
        </p:spPr>
      </p:pic>
    </p:spTree>
    <p:extLst>
      <p:ext uri="{BB962C8B-B14F-4D97-AF65-F5344CB8AC3E}">
        <p14:creationId xmlns:p14="http://schemas.microsoft.com/office/powerpoint/2010/main" val="244958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sp>
        <p:nvSpPr>
          <p:cNvPr id="3" name="TextBox 2">
            <a:extLst>
              <a:ext uri="{FF2B5EF4-FFF2-40B4-BE49-F238E27FC236}">
                <a16:creationId xmlns:a16="http://schemas.microsoft.com/office/drawing/2014/main" id="{BB284877-A8D5-E797-D2CC-627DF02EF16C}"/>
              </a:ext>
            </a:extLst>
          </p:cNvPr>
          <p:cNvSpPr txBox="1"/>
          <p:nvPr/>
        </p:nvSpPr>
        <p:spPr>
          <a:xfrm>
            <a:off x="425116" y="1361724"/>
            <a:ext cx="9196556" cy="5570756"/>
          </a:xfrm>
          <a:prstGeom prst="rect">
            <a:avLst/>
          </a:prstGeom>
          <a:noFill/>
        </p:spPr>
        <p:txBody>
          <a:bodyPr wrap="square" rtlCol="0">
            <a:spAutoFit/>
          </a:bodyPr>
          <a:lstStyle/>
          <a:p>
            <a:r>
              <a:rPr lang="en-SG" sz="1800" b="1" dirty="0">
                <a:latin typeface="Aptos" panose="020B0004020202020204" pitchFamily="34" charset="0"/>
              </a:rPr>
              <a:t>(-) 	D</a:t>
            </a:r>
            <a:r>
              <a:rPr lang="en-SG" b="1" dirty="0">
                <a:latin typeface="Aptos" panose="020B0004020202020204" pitchFamily="34" charset="0"/>
              </a:rPr>
              <a:t>ataset Train-Test Splitting</a:t>
            </a:r>
          </a:p>
          <a:p>
            <a:endParaRPr lang="en-SG" sz="1500" u="sng" dirty="0">
              <a:latin typeface="Aptos" panose="020B0004020202020204" pitchFamily="34" charset="0"/>
            </a:endParaRPr>
          </a:p>
          <a:p>
            <a:pPr marL="742950" lvl="1" indent="-285750">
              <a:buFont typeface="Arial" panose="020B0604020202020204" pitchFamily="34" charset="0"/>
              <a:buChar char="•"/>
            </a:pPr>
            <a:r>
              <a:rPr lang="en-SG" dirty="0">
                <a:latin typeface="Aptos" panose="020B0004020202020204" pitchFamily="34" charset="0"/>
              </a:rPr>
              <a:t>Dataset split 80:20 into ‘training’ and ‘testing’ datasets (*)</a:t>
            </a:r>
          </a:p>
          <a:p>
            <a:pPr marL="742950" lvl="1" indent="-285750">
              <a:buFont typeface="Arial" panose="020B0604020202020204" pitchFamily="34" charset="0"/>
              <a:buChar char="•"/>
            </a:pPr>
            <a:endParaRPr lang="en-SG" sz="100" dirty="0">
              <a:latin typeface="Aptos" panose="020B0004020202020204" pitchFamily="34" charset="0"/>
            </a:endParaRPr>
          </a:p>
          <a:p>
            <a:pPr lvl="2" indent="-192088">
              <a:defRPr/>
            </a:pPr>
            <a:r>
              <a:rPr kumimoji="0" lang="en-SG"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a:t>
            </a:r>
            <a:r>
              <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The source data package includes ‘training’ and ‘testing’ datasets for which resale price data is only available in the former. </a:t>
            </a:r>
          </a:p>
          <a:p>
            <a:pPr lvl="2" indent="-192088">
              <a:defRPr/>
            </a:pPr>
            <a:r>
              <a:rPr kumimoji="0" lang="en-GB" sz="10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We thus utilise the ‘training’ dataset for analysis, and perform ‘train-test’ splitting on this dataset.</a:t>
            </a:r>
          </a:p>
          <a:p>
            <a:pPr lvl="1"/>
            <a:endParaRPr lang="en-SG" dirty="0">
              <a:latin typeface="Aptos" panose="020B0004020202020204" pitchFamily="34" charset="0"/>
            </a:endParaRPr>
          </a:p>
          <a:p>
            <a:r>
              <a:rPr lang="en-SG" sz="1800" b="1" dirty="0">
                <a:latin typeface="Aptos" panose="020B0004020202020204" pitchFamily="34" charset="0"/>
              </a:rPr>
              <a:t>(a) 	</a:t>
            </a:r>
            <a:r>
              <a:rPr lang="en-GB" b="1" dirty="0">
                <a:solidFill>
                  <a:srgbClr val="0000FF"/>
                </a:solidFill>
                <a:latin typeface="Aptos" panose="020B0004020202020204" pitchFamily="34" charset="0"/>
              </a:rPr>
              <a:t>Inference</a:t>
            </a:r>
            <a:r>
              <a:rPr lang="en-GB" b="1" dirty="0">
                <a:latin typeface="Aptos" panose="020B0004020202020204" pitchFamily="34" charset="0"/>
              </a:rPr>
              <a:t> :: To Separably Identify Features Strongly Associated with Resale Prices </a:t>
            </a:r>
            <a:endParaRPr lang="en-SG" b="1" dirty="0">
              <a:latin typeface="Aptos" panose="020B0004020202020204" pitchFamily="34" charset="0"/>
            </a:endParaRPr>
          </a:p>
          <a:p>
            <a:endParaRPr lang="en-SG" sz="1500" u="sng" dirty="0">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Unregularised Multivariate OLS regression modelling using ‘training’ data (*)</a:t>
            </a:r>
          </a:p>
          <a:p>
            <a:pPr marR="0" lvl="1" algn="l" defTabSz="457200" rtl="0" eaLnBrk="1" fontAlgn="auto" latinLnBrk="0" hangingPunct="1">
              <a:lnSpc>
                <a:spcPct val="100000"/>
              </a:lnSpc>
              <a:spcBef>
                <a:spcPts val="0"/>
              </a:spcBef>
              <a:spcAft>
                <a:spcPts val="0"/>
              </a:spcAft>
              <a:buClrTx/>
              <a:buSzTx/>
              <a:tabLst/>
              <a:defRPr/>
            </a:pPr>
            <a:endParaRPr lang="en-SG" sz="100" dirty="0">
              <a:solidFill>
                <a:prstClr val="black"/>
              </a:solidFill>
              <a:latin typeface="Aptos" panose="020B0004020202020204" pitchFamily="34" charset="0"/>
            </a:endParaRPr>
          </a:p>
          <a:p>
            <a:pPr marR="0" lvl="1" indent="265113" algn="l" defTabSz="457200" rtl="0" eaLnBrk="1" fontAlgn="auto" latinLnBrk="0" hangingPunct="1">
              <a:lnSpc>
                <a:spcPct val="100000"/>
              </a:lnSpc>
              <a:spcBef>
                <a:spcPts val="0"/>
              </a:spcBef>
              <a:spcAft>
                <a:spcPts val="0"/>
              </a:spcAft>
              <a:buClrTx/>
              <a:buSzTx/>
              <a:tabLst/>
              <a:defRPr/>
            </a:pPr>
            <a:r>
              <a:rPr lang="en-SG" sz="1000" dirty="0">
                <a:solidFill>
                  <a:prstClr val="black"/>
                </a:solidFill>
                <a:latin typeface="Aptos" panose="020B0004020202020204" pitchFamily="34" charset="0"/>
              </a:rPr>
              <a:t>(*) Appendix A: Utilising Unregularised (Instead of Regularised) Regression Modelling for Inference</a:t>
            </a:r>
          </a:p>
          <a:p>
            <a:pPr marR="0" lvl="1" algn="l" defTabSz="457200" rtl="0" eaLnBrk="1" fontAlgn="auto" latinLnBrk="0" hangingPunct="1">
              <a:lnSpc>
                <a:spcPct val="100000"/>
              </a:lnSpc>
              <a:spcBef>
                <a:spcPts val="0"/>
              </a:spcBef>
              <a:spcAft>
                <a:spcPts val="0"/>
              </a:spcAft>
              <a:buClrTx/>
              <a:buSzTx/>
              <a:tabLst/>
              <a:defRPr/>
            </a:pPr>
            <a:endParaRPr lang="en-SG" sz="1400" dirty="0">
              <a:solidFill>
                <a:prstClr val="black"/>
              </a:solidFill>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1" u="none" strike="noStrike" kern="1200" cap="none" spc="0" normalizeH="0" baseline="0" noProof="0" dirty="0">
                <a:ln>
                  <a:noFill/>
                </a:ln>
                <a:solidFill>
                  <a:prstClr val="black"/>
                </a:solidFill>
                <a:effectLst/>
                <a:uLnTx/>
                <a:uFillTx/>
                <a:latin typeface="Aptos" panose="020B0004020202020204" pitchFamily="34" charset="0"/>
                <a:ea typeface="+mn-ea"/>
                <a:cs typeface="+mn-cs"/>
              </a:rPr>
              <a:t>Hypothesis-focused approach </a:t>
            </a:r>
            <a:r>
              <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to feature selection and engineering,</a:t>
            </a:r>
            <a:r>
              <a:rPr lang="en-SG" dirty="0">
                <a:solidFill>
                  <a:prstClr val="black"/>
                </a:solidFill>
                <a:latin typeface="Aptos" panose="020B0004020202020204" pitchFamily="34" charset="0"/>
              </a:rPr>
              <a:t> as interpretation of regression coefficients is of primary interest for this analysis</a:t>
            </a:r>
          </a:p>
          <a:p>
            <a:pPr marR="0" lvl="1" algn="l" defTabSz="457200" rtl="0" eaLnBrk="1" fontAlgn="auto" latinLnBrk="0" hangingPunct="1">
              <a:lnSpc>
                <a:spcPct val="100000"/>
              </a:lnSpc>
              <a:spcBef>
                <a:spcPts val="0"/>
              </a:spcBef>
              <a:spcAft>
                <a:spcPts val="0"/>
              </a:spcAft>
              <a:buClrTx/>
              <a:buSzTx/>
              <a:tabLst/>
              <a:defRPr/>
            </a:pPr>
            <a:endParaRPr lang="en-SG" sz="1400" dirty="0">
              <a:solidFill>
                <a:prstClr val="black"/>
              </a:solidFill>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Contextual</a:t>
            </a:r>
            <a:r>
              <a:rPr lang="en-SG" dirty="0">
                <a:solidFill>
                  <a:prstClr val="black"/>
                </a:solidFill>
                <a:latin typeface="Aptos" panose="020B0004020202020204" pitchFamily="34" charset="0"/>
              </a:rPr>
              <a:t> knowledge (e.g., news reports, interview with a practicing property agent), and exploratory data analysis utilised to derive features</a:t>
            </a:r>
          </a:p>
          <a:p>
            <a:pPr marR="0" lvl="1" algn="l" defTabSz="457200" rtl="0" eaLnBrk="1" fontAlgn="auto" latinLnBrk="0" hangingPunct="1">
              <a:lnSpc>
                <a:spcPct val="100000"/>
              </a:lnSpc>
              <a:spcBef>
                <a:spcPts val="0"/>
              </a:spcBef>
              <a:spcAft>
                <a:spcPts val="0"/>
              </a:spcAft>
              <a:buClrTx/>
              <a:buSzTx/>
              <a:tabLst/>
              <a:defRPr/>
            </a:pPr>
            <a:endParaRPr lang="en-SG" sz="1400" dirty="0">
              <a:solidFill>
                <a:prstClr val="black"/>
              </a:solidFill>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Feature set examined for multicollinearity as it causes unstable coefficient estimates, and understatement of statistical significance:  </a:t>
            </a:r>
          </a:p>
          <a:p>
            <a:pPr marL="1200150" lvl="2" indent="-285750">
              <a:buFont typeface="Arial" panose="020B0604020202020204" pitchFamily="34" charset="0"/>
              <a:buChar char="•"/>
              <a:defRPr/>
            </a:pPr>
            <a:r>
              <a:rPr lang="en-SG" dirty="0">
                <a:solidFill>
                  <a:prstClr val="black"/>
                </a:solidFill>
                <a:latin typeface="Aptos" panose="020B0004020202020204" pitchFamily="34" charset="0"/>
              </a:rPr>
              <a:t>Feature set’s Variance Inflation Factors (VIFs) examined</a:t>
            </a:r>
          </a:p>
          <a:p>
            <a:pPr marL="1200150" lvl="2" indent="-285750">
              <a:buFont typeface="Arial" panose="020B0604020202020204" pitchFamily="34" charset="0"/>
              <a:buChar char="•"/>
              <a:defRPr/>
            </a:pPr>
            <a:r>
              <a:rPr lang="en-SG" dirty="0">
                <a:solidFill>
                  <a:prstClr val="black"/>
                </a:solidFill>
                <a:latin typeface="Aptos" panose="020B0004020202020204" pitchFamily="34" charset="0"/>
              </a:rPr>
              <a:t>VIFs &lt;10 : indicating absence of multicollinearity  [3]</a:t>
            </a:r>
            <a:endParaRPr kumimoji="0" lang="en-SG"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endParaRPr lang="en-SG" sz="1800" u="sng" dirty="0">
              <a:latin typeface="Aptos" panose="020B0004020202020204" pitchFamily="34" charset="0"/>
            </a:endParaRPr>
          </a:p>
        </p:txBody>
      </p:sp>
      <p:pic>
        <p:nvPicPr>
          <p:cNvPr id="8194" name="Picture 2">
            <a:extLst>
              <a:ext uri="{FF2B5EF4-FFF2-40B4-BE49-F238E27FC236}">
                <a16:creationId xmlns:a16="http://schemas.microsoft.com/office/drawing/2014/main" id="{34B994F2-7EBA-3A5A-EA00-B06B7C937E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45" r="35684"/>
          <a:stretch/>
        </p:blipFill>
        <p:spPr bwMode="auto">
          <a:xfrm>
            <a:off x="9844585" y="0"/>
            <a:ext cx="234741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9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EBB90A-51C1-FC86-7673-B04BB7E7D34A}"/>
              </a:ext>
            </a:extLst>
          </p:cNvPr>
          <p:cNvCxnSpPr>
            <a:cxnSpLocks/>
          </p:cNvCxnSpPr>
          <p:nvPr/>
        </p:nvCxnSpPr>
        <p:spPr>
          <a:xfrm>
            <a:off x="425116" y="1138989"/>
            <a:ext cx="9196556"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pic>
        <p:nvPicPr>
          <p:cNvPr id="2" name="Picture 2">
            <a:extLst>
              <a:ext uri="{FF2B5EF4-FFF2-40B4-BE49-F238E27FC236}">
                <a16:creationId xmlns:a16="http://schemas.microsoft.com/office/drawing/2014/main" id="{0E486C45-0D44-0593-D863-C788DFED63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45" r="35684"/>
          <a:stretch/>
        </p:blipFill>
        <p:spPr bwMode="auto">
          <a:xfrm>
            <a:off x="9844585" y="0"/>
            <a:ext cx="2347415"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3DF4E2-D0D1-B78F-B0AB-5880DF798FA4}"/>
                  </a:ext>
                </a:extLst>
              </p:cNvPr>
              <p:cNvSpPr txBox="1"/>
              <p:nvPr/>
            </p:nvSpPr>
            <p:spPr>
              <a:xfrm>
                <a:off x="425116" y="1361724"/>
                <a:ext cx="9196556" cy="5119158"/>
              </a:xfrm>
              <a:prstGeom prst="rect">
                <a:avLst/>
              </a:prstGeom>
              <a:noFill/>
            </p:spPr>
            <p:txBody>
              <a:bodyPr wrap="square" rtlCol="0">
                <a:spAutoFit/>
              </a:bodyPr>
              <a:lstStyle/>
              <a:p>
                <a:pPr marL="444500" marR="0" lvl="0" indent="0" algn="l"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 :: Feature 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SG" sz="15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44450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𝑅𝑒𝑠𝑎𝑙𝑒</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𝑃𝑟𝑖𝑐𝑒</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𝑿</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𝜸</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𝝋</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5</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𝝎</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6</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𝑻𝒐𝒘𝒏</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7</m:t>
                          </m:r>
                        </m:sub>
                      </m:sSub>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1"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𝒀𝒆𝒂𝒓</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n-SG" sz="1500" b="0" i="1" u="none" strike="noStrike" kern="1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sSub>
                        <m:sSubPr>
                          <m:ctrlP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𝜀</m:t>
                          </m:r>
                        </m:e>
                        <m:sub>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SG" sz="1500" b="0" i="1" u="none" strike="noStrike" kern="1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kumimoji="0" lang="en-SG" sz="15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44500" marR="0" lvl="0" indent="0" algn="l" defTabSz="457200" rtl="0" eaLnBrk="1" fontAlgn="auto" latinLnBrk="0" hangingPunct="1">
                  <a:lnSpc>
                    <a:spcPct val="100000"/>
                  </a:lnSpc>
                  <a:spcBef>
                    <a:spcPts val="0"/>
                  </a:spcBef>
                  <a:spcAft>
                    <a:spcPts val="0"/>
                  </a:spcAft>
                  <a:buClrTx/>
                  <a:buSzTx/>
                  <a:buFontTx/>
                  <a:buNone/>
                  <a:tabLst>
                    <a:tab pos="985838" algn="l"/>
                    <a:tab pos="1166813" algn="l"/>
                  </a:tabLst>
                  <a:defRPr/>
                </a:pPr>
                <a:endParaRPr lang="en-SG" sz="1500" kern="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tabLst>
                    <a:tab pos="985838" algn="l"/>
                    <a:tab pos="1166813" algn="l"/>
                  </a:tabLst>
                  <a:defRPr/>
                </a:pPr>
                <a:r>
                  <a:rPr lang="en-SG" sz="1600" kern="1200" dirty="0">
                    <a:solidFill>
                      <a:schemeClr val="dk1"/>
                    </a:solidFill>
                    <a:effectLst/>
                    <a:latin typeface="Aptos" panose="020B0004020202020204" pitchFamily="34" charset="0"/>
                    <a:ea typeface="+mn-ea"/>
                    <a:cs typeface="+mn-cs"/>
                  </a:rPr>
                  <a:t>𝑿 	: 	Apartment Characteristics </a:t>
                </a:r>
              </a:p>
              <a:p>
                <a:pPr marL="742950" lvl="1" indent="-285750">
                  <a:buFont typeface="Arial" panose="020B0604020202020204" pitchFamily="34" charset="0"/>
                  <a:buChar char="•"/>
                  <a:tabLst>
                    <a:tab pos="985838" algn="l"/>
                    <a:tab pos="1166813" algn="l"/>
                  </a:tabLst>
                  <a:defRPr/>
                </a:pPr>
                <a:r>
                  <a:rPr lang="en-SG" sz="1600" kern="1200" dirty="0">
                    <a:solidFill>
                      <a:schemeClr val="dk1"/>
                    </a:solidFill>
                    <a:effectLst/>
                    <a:latin typeface="Aptos" panose="020B0004020202020204" pitchFamily="34" charset="0"/>
                    <a:ea typeface="+mn-ea"/>
                    <a:cs typeface="+mn-cs"/>
                  </a:rPr>
                  <a:t>𝜸 	: 	Access to Public Transport Infrastructure</a:t>
                </a:r>
              </a:p>
              <a:p>
                <a:pPr marL="742950" lvl="1" indent="-285750">
                  <a:buFont typeface="Arial" panose="020B0604020202020204" pitchFamily="34" charset="0"/>
                  <a:buChar char="•"/>
                  <a:tabLst>
                    <a:tab pos="985838" algn="l"/>
                    <a:tab pos="1166813" algn="l"/>
                  </a:tabLst>
                  <a:defRPr/>
                </a:pPr>
                <a:r>
                  <a:rPr lang="en-SG" sz="1600" kern="1200" dirty="0">
                    <a:solidFill>
                      <a:schemeClr val="dk1"/>
                    </a:solidFill>
                    <a:effectLst/>
                    <a:latin typeface="Aptos" panose="020B0004020202020204" pitchFamily="34" charset="0"/>
                    <a:ea typeface="+mn-ea"/>
                    <a:cs typeface="+mn-cs"/>
                  </a:rPr>
                  <a:t>𝝋 	: 	Access to Amenities</a:t>
                </a:r>
              </a:p>
              <a:p>
                <a:pPr marL="742950" lvl="1" indent="-285750">
                  <a:buFont typeface="Arial" panose="020B0604020202020204" pitchFamily="34" charset="0"/>
                  <a:buChar char="•"/>
                  <a:tabLst>
                    <a:tab pos="985838" algn="l"/>
                    <a:tab pos="1166813" algn="l"/>
                  </a:tabLst>
                  <a:defRPr/>
                </a:pPr>
                <a:r>
                  <a:rPr lang="en-SG" sz="1600" kern="1200" dirty="0">
                    <a:solidFill>
                      <a:schemeClr val="dk1"/>
                    </a:solidFill>
                    <a:effectLst/>
                    <a:latin typeface="Aptos" panose="020B0004020202020204" pitchFamily="34" charset="0"/>
                    <a:ea typeface="+mn-ea"/>
                    <a:cs typeface="+mn-cs"/>
                  </a:rPr>
                  <a:t>𝜽 	: 	Travel Cost to the CBD via the MRT Network</a:t>
                </a:r>
              </a:p>
              <a:p>
                <a:pPr marL="742950" lvl="1" indent="-285750">
                  <a:buFont typeface="Arial" panose="020B0604020202020204" pitchFamily="34" charset="0"/>
                  <a:buChar char="•"/>
                  <a:tabLst>
                    <a:tab pos="985838" algn="l"/>
                    <a:tab pos="1166813" algn="l"/>
                  </a:tabLst>
                  <a:defRPr/>
                </a:pPr>
                <a:r>
                  <a:rPr lang="en-SG" sz="1600" kern="1200" dirty="0">
                    <a:solidFill>
                      <a:schemeClr val="dk1"/>
                    </a:solidFill>
                    <a:effectLst/>
                    <a:latin typeface="Aptos" panose="020B0004020202020204" pitchFamily="34" charset="0"/>
                    <a:ea typeface="+mn-ea"/>
                    <a:cs typeface="+mn-cs"/>
                  </a:rPr>
                  <a:t>𝝎 	: 	Proximity to </a:t>
                </a:r>
                <a:r>
                  <a:rPr kumimoji="0" lang="en-GB" sz="160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a:t>
                </a:r>
                <a:r>
                  <a:rPr lang="en-SG" sz="1600" kern="1200" dirty="0">
                    <a:solidFill>
                      <a:schemeClr val="dk1"/>
                    </a:solidFill>
                    <a:effectLst/>
                    <a:latin typeface="Aptos" panose="020B0004020202020204" pitchFamily="34" charset="0"/>
                    <a:ea typeface="+mn-ea"/>
                    <a:cs typeface="+mn-cs"/>
                  </a:rPr>
                  <a:t>Branded’ Schools</a:t>
                </a:r>
              </a:p>
              <a:p>
                <a:pPr marL="742950" lvl="1" indent="-285750">
                  <a:buFont typeface="Arial" panose="020B0604020202020204" pitchFamily="34" charset="0"/>
                  <a:buChar char="•"/>
                  <a:defRPr/>
                </a:pPr>
                <a14:m>
                  <m:oMath xmlns:m="http://schemas.openxmlformats.org/officeDocument/2006/math">
                    <m:r>
                      <a:rPr lang="en-SG" sz="1600" b="1" i="1" kern="10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𝑻𝒐𝒘𝒏</m:t>
                    </m:r>
                  </m:oMath>
                </a14:m>
                <a:r>
                  <a:rPr lang="en-SG" sz="1600" kern="1200" dirty="0">
                    <a:solidFill>
                      <a:schemeClr val="dk1"/>
                    </a:solidFill>
                    <a:effectLst/>
                    <a:latin typeface="Aptos" panose="020B0004020202020204" pitchFamily="34" charset="0"/>
                    <a:ea typeface="+mn-ea"/>
                    <a:cs typeface="+mn-cs"/>
                  </a:rPr>
                  <a:t>, </a:t>
                </a:r>
                <a14:m>
                  <m:oMath xmlns:m="http://schemas.openxmlformats.org/officeDocument/2006/math">
                    <m:r>
                      <a:rPr lang="en-SG" sz="1600" b="1" i="1" kern="100" smtClean="0">
                        <a:latin typeface="Cambria Math" panose="02040503050406030204" pitchFamily="18" charset="0"/>
                        <a:ea typeface="Calibri" panose="020F0502020204030204" pitchFamily="34" charset="0"/>
                        <a:cs typeface="Times New Roman" panose="02020603050405020304" pitchFamily="18" charset="0"/>
                      </a:rPr>
                      <m:t>𝒀𝒆𝒂𝒓</m:t>
                    </m:r>
                  </m:oMath>
                </a14:m>
                <a:r>
                  <a:rPr lang="en-SG" sz="1600" dirty="0">
                    <a:solidFill>
                      <a:schemeClr val="dk1"/>
                    </a:solidFill>
                    <a:latin typeface="Aptos" panose="020B0004020202020204" pitchFamily="34" charset="0"/>
                  </a:rPr>
                  <a:t>  :  Fixed Effects</a:t>
                </a:r>
              </a:p>
              <a:p>
                <a:pPr marL="742950" lvl="1" indent="-285750">
                  <a:buFont typeface="Arial" panose="020B0604020202020204" pitchFamily="34" charset="0"/>
                  <a:buChar char="•"/>
                  <a:defRPr/>
                </a:pPr>
                <a:endParaRPr lang="en-SG" dirty="0">
                  <a:solidFill>
                    <a:schemeClr val="dk1"/>
                  </a:solidFill>
                  <a:latin typeface="Aptos" panose="020B0004020202020204" pitchFamily="34" charset="0"/>
                </a:endParaRPr>
              </a:p>
              <a:p>
                <a:r>
                  <a:rPr lang="en-SG" sz="1800" b="1" dirty="0">
                    <a:latin typeface="Aptos" panose="020B0004020202020204" pitchFamily="34" charset="0"/>
                  </a:rPr>
                  <a:t>(b) 	</a:t>
                </a:r>
                <a:r>
                  <a:rPr lang="en-SG" sz="1800" b="1" dirty="0">
                    <a:solidFill>
                      <a:srgbClr val="0000FF"/>
                    </a:solidFill>
                    <a:latin typeface="Aptos" panose="020B0004020202020204" pitchFamily="34" charset="0"/>
                  </a:rPr>
                  <a:t>Prediction</a:t>
                </a:r>
                <a:r>
                  <a:rPr lang="en-SG" sz="1800" b="1" dirty="0">
                    <a:latin typeface="Aptos" panose="020B0004020202020204" pitchFamily="34" charset="0"/>
                  </a:rPr>
                  <a:t> :: </a:t>
                </a:r>
                <a:r>
                  <a:rPr lang="en-GB" b="1" dirty="0">
                    <a:latin typeface="Aptos" panose="020B0004020202020204" pitchFamily="34" charset="0"/>
                  </a:rPr>
                  <a:t>W</a:t>
                </a:r>
                <a:r>
                  <a:rPr lang="en-GB" sz="1800" b="1" dirty="0">
                    <a:latin typeface="Aptos" panose="020B0004020202020204" pitchFamily="34" charset="0"/>
                  </a:rPr>
                  <a:t>ith as Narrow a Deviation from Transacted Prices as Possible</a:t>
                </a:r>
                <a:endParaRPr lang="en-SG" b="1" dirty="0">
                  <a:latin typeface="Aptos" panose="020B0004020202020204" pitchFamily="34" charset="0"/>
                </a:endParaRPr>
              </a:p>
              <a:p>
                <a:endParaRPr lang="en-SG" sz="1500" u="sng" dirty="0">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Apply regularisation (ridge, lasso) on previously unregularised</a:t>
                </a:r>
                <a:r>
                  <a:rPr kumimoji="0" lang="en-SG"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multivariate model</a:t>
                </a:r>
              </a:p>
              <a:p>
                <a:pPr marR="0" lvl="1" algn="l" defTabSz="457200" rtl="0" eaLnBrk="1" fontAlgn="auto" latinLnBrk="0" hangingPunct="1">
                  <a:lnSpc>
                    <a:spcPct val="100000"/>
                  </a:lnSpc>
                  <a:spcBef>
                    <a:spcPts val="0"/>
                  </a:spcBef>
                  <a:spcAft>
                    <a:spcPts val="0"/>
                  </a:spcAft>
                  <a:buClrTx/>
                  <a:buSzTx/>
                  <a:tabLst/>
                  <a:defRPr/>
                </a:pPr>
                <a:endParaRPr kumimoji="0" lang="en-SG"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Compare prediction metrics with/without regularisation via k-folds cross validation on ‘training’ data, select an approach that best predicts prices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400" dirty="0">
                  <a:solidFill>
                    <a:prstClr val="black"/>
                  </a:solidFill>
                  <a:latin typeface="Aptos" panose="020B0004020202020204" pitchFamily="34" charset="0"/>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solidFill>
                      <a:prstClr val="black"/>
                    </a:solidFill>
                    <a:latin typeface="Aptos" panose="020B0004020202020204" pitchFamily="34" charset="0"/>
                  </a:rPr>
                  <a:t>Report prediction metric results on ‘testing’ data</a:t>
                </a:r>
                <a:endParaRPr lang="en-SG" sz="1800" u="sng" dirty="0">
                  <a:latin typeface="Aptos" panose="020B0004020202020204" pitchFamily="34" charset="0"/>
                </a:endParaRPr>
              </a:p>
              <a:p>
                <a:pPr lvl="1">
                  <a:defRPr/>
                </a:pPr>
                <a:endParaRPr lang="en-SG" sz="1600" kern="1200" dirty="0">
                  <a:solidFill>
                    <a:schemeClr val="dk1"/>
                  </a:solidFill>
                  <a:effectLst/>
                  <a:latin typeface="Aptos" panose="020B0004020202020204" pitchFamily="34" charset="0"/>
                  <a:ea typeface="+mn-ea"/>
                  <a:cs typeface="+mn-cs"/>
                </a:endParaRPr>
              </a:p>
            </p:txBody>
          </p:sp>
        </mc:Choice>
        <mc:Fallback xmlns="">
          <p:sp>
            <p:nvSpPr>
              <p:cNvPr id="4" name="TextBox 3">
                <a:extLst>
                  <a:ext uri="{FF2B5EF4-FFF2-40B4-BE49-F238E27FC236}">
                    <a16:creationId xmlns:a16="http://schemas.microsoft.com/office/drawing/2014/main" id="{713DF4E2-D0D1-B78F-B0AB-5880DF798FA4}"/>
                  </a:ext>
                </a:extLst>
              </p:cNvPr>
              <p:cNvSpPr txBox="1">
                <a:spLocks noRot="1" noChangeAspect="1" noMove="1" noResize="1" noEditPoints="1" noAdjustHandles="1" noChangeArrowheads="1" noChangeShapeType="1" noTextEdit="1"/>
              </p:cNvSpPr>
              <p:nvPr/>
            </p:nvSpPr>
            <p:spPr>
              <a:xfrm>
                <a:off x="425116" y="1361724"/>
                <a:ext cx="9196556" cy="5119158"/>
              </a:xfrm>
              <a:prstGeom prst="rect">
                <a:avLst/>
              </a:prstGeom>
              <a:blipFill>
                <a:blip r:embed="rId3"/>
                <a:stretch>
                  <a:fillRect l="-597" t="-476"/>
                </a:stretch>
              </a:blipFill>
            </p:spPr>
            <p:txBody>
              <a:bodyPr/>
              <a:lstStyle/>
              <a:p>
                <a:r>
                  <a:rPr lang="en-SG">
                    <a:noFill/>
                  </a:rPr>
                  <a:t> </a:t>
                </a:r>
              </a:p>
            </p:txBody>
          </p:sp>
        </mc:Fallback>
      </mc:AlternateContent>
    </p:spTree>
    <p:extLst>
      <p:ext uri="{BB962C8B-B14F-4D97-AF65-F5344CB8AC3E}">
        <p14:creationId xmlns:p14="http://schemas.microsoft.com/office/powerpoint/2010/main" val="30828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C59ADA-F642-6517-2088-6AE931751FCF}"/>
              </a:ext>
            </a:extLst>
          </p:cNvPr>
          <p:cNvSpPr/>
          <p:nvPr/>
        </p:nvSpPr>
        <p:spPr>
          <a:xfrm>
            <a:off x="3477126" y="1864889"/>
            <a:ext cx="385011"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B284877-A8D5-E797-D2CC-627DF02EF16C}"/>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BB284877-A8D5-E797-D2CC-627DF02EF16C}"/>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1061584751"/>
              </p:ext>
            </p:extLst>
          </p:nvPr>
        </p:nvGraphicFramePr>
        <p:xfrm>
          <a:off x="852905" y="2596587"/>
          <a:ext cx="10216148" cy="3301682"/>
        </p:xfrm>
        <a:graphic>
          <a:graphicData uri="http://schemas.openxmlformats.org/drawingml/2006/table">
            <a:tbl>
              <a:tblPr firstRow="1" bandRow="1">
                <a:tableStyleId>{5C22544A-7EE6-4342-B048-85BDC9FD1C3A}</a:tableStyleId>
              </a:tblPr>
              <a:tblGrid>
                <a:gridCol w="5108074">
                  <a:extLst>
                    <a:ext uri="{9D8B030D-6E8A-4147-A177-3AD203B41FA5}">
                      <a16:colId xmlns:a16="http://schemas.microsoft.com/office/drawing/2014/main" val="2013123780"/>
                    </a:ext>
                  </a:extLst>
                </a:gridCol>
                <a:gridCol w="510807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𝑿 : </a:t>
                      </a:r>
                      <a:r>
                        <a:rPr lang="en-SG" sz="1600" b="1" kern="1200" dirty="0">
                          <a:solidFill>
                            <a:schemeClr val="dk1"/>
                          </a:solidFill>
                          <a:effectLst/>
                          <a:latin typeface="Aptos" panose="020B0004020202020204" pitchFamily="34" charset="0"/>
                          <a:ea typeface="+mn-ea"/>
                          <a:cs typeface="+mn-cs"/>
                        </a:rPr>
                        <a:t>Apartment Characteristics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600" b="1" dirty="0">
                          <a:solidFill>
                            <a:schemeClr val="tx1"/>
                          </a:solidFill>
                          <a:latin typeface="Aptos" panose="020B0004020202020204" pitchFamily="34" charset="0"/>
                        </a:rPr>
                        <a:t>Remarks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Floor Area (Sqm) , Floor Area (Sqm) </a:t>
                      </a:r>
                      <a:r>
                        <a:rPr lang="en-SG" sz="1600" kern="1200" baseline="30000" dirty="0">
                          <a:solidFill>
                            <a:schemeClr val="dk1"/>
                          </a:solidFill>
                          <a:effectLst/>
                          <a:latin typeface="Aptos" panose="020B0004020202020204" pitchFamily="34" charset="0"/>
                          <a:ea typeface="+mn-ea"/>
                          <a:cs typeface="+mn-cs"/>
                        </a:rPr>
                        <a:t>2</a:t>
                      </a:r>
                      <a:endParaRPr lang="en-SG" sz="18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Floor Level , Floor Level </a:t>
                      </a:r>
                      <a:r>
                        <a:rPr lang="en-SG" sz="1600" kern="1200" baseline="30000" dirty="0">
                          <a:solidFill>
                            <a:schemeClr val="dk1"/>
                          </a:solidFill>
                          <a:effectLst/>
                          <a:latin typeface="Aptos" panose="020B0004020202020204" pitchFamily="34" charset="0"/>
                          <a:ea typeface="+mn-ea"/>
                          <a:cs typeface="+mn-cs"/>
                        </a:rPr>
                        <a:t>2</a:t>
                      </a: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dirty="0">
                          <a:latin typeface="Aptos" panose="020B00040202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9622049"/>
                  </a:ext>
                </a:extLst>
              </a:tr>
              <a:tr h="36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Flat Type: If DBSS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SG" sz="1600" b="0" dirty="0">
                          <a:latin typeface="Aptos" panose="020B0004020202020204" pitchFamily="34" charset="0"/>
                        </a:rPr>
                        <a:t>To reflect these flat types’ private property-like features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93055"/>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Flat Type: If Terrace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SG" sz="1600" b="0" i="1" dirty="0">
                          <a:latin typeface="Aptos" panose="020B0004020202020204" pitchFamily="34" charset="0"/>
                        </a:rPr>
                        <a:t>Reference category</a:t>
                      </a:r>
                      <a:r>
                        <a:rPr lang="en-SG" sz="1600" b="0" dirty="0">
                          <a:latin typeface="Aptos" panose="020B0004020202020204" pitchFamily="34" charset="0"/>
                        </a:rPr>
                        <a:t>: </a:t>
                      </a:r>
                      <a:r>
                        <a:rPr lang="en-SG" sz="1600" b="0" i="1" dirty="0">
                          <a:latin typeface="Aptos" panose="020B0004020202020204" pitchFamily="34" charset="0"/>
                        </a:rPr>
                        <a:t>flat type is neither of these types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193449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Flat Type: If Maisonette / Loft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1158573"/>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Flat Type: If Duxton (S1/S2)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499299"/>
                  </a:ext>
                </a:extLst>
              </a:tr>
              <a:tr h="3008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b="0" dirty="0">
                          <a:latin typeface="Aptos" panose="020B0004020202020204" pitchFamily="34" charset="0"/>
                        </a:rPr>
                        <a:t>Remaining Lease Years </a:t>
                      </a:r>
                      <a:r>
                        <a:rPr lang="en-SG" sz="1600" b="0" kern="1200" dirty="0">
                          <a:solidFill>
                            <a:schemeClr val="dk1"/>
                          </a:solidFill>
                          <a:effectLst/>
                          <a:latin typeface="Aptos" panose="020B0004020202020204" pitchFamily="34" charset="0"/>
                          <a:ea typeface="+mn-ea"/>
                          <a:cs typeface="+mn-cs"/>
                        </a:rPr>
                        <a:t>, </a:t>
                      </a:r>
                      <a:r>
                        <a:rPr lang="en-SG" sz="1600" b="0" dirty="0">
                          <a:latin typeface="Aptos" panose="020B0004020202020204" pitchFamily="34" charset="0"/>
                        </a:rPr>
                        <a:t>Remaining Lease Years </a:t>
                      </a:r>
                      <a:r>
                        <a:rPr lang="en-SG" sz="1600" kern="1200" baseline="30000" dirty="0">
                          <a:solidFill>
                            <a:schemeClr val="dk1"/>
                          </a:solidFill>
                          <a:effectLst/>
                          <a:latin typeface="Aptos" panose="020B0004020202020204" pitchFamily="34" charset="0"/>
                          <a:ea typeface="+mn-ea"/>
                          <a:cs typeface="+mn-cs"/>
                        </a:rPr>
                        <a:t>2</a:t>
                      </a: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SG" sz="1600" b="0" dirty="0">
                          <a:latin typeface="Aptos" panose="020B00040202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2116055"/>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ptos" panose="020B0004020202020204" pitchFamily="34" charset="0"/>
                        </a:rPr>
                        <a:t>Within Block: If Rental Units Present </a:t>
                      </a:r>
                      <a:endParaRPr lang="en-SG" sz="160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To capture possible neighbour preference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206532"/>
                  </a:ext>
                </a:extLst>
              </a:tr>
            </a:tbl>
          </a:graphicData>
        </a:graphic>
      </p:graphicFrame>
    </p:spTree>
    <p:extLst>
      <p:ext uri="{BB962C8B-B14F-4D97-AF65-F5344CB8AC3E}">
        <p14:creationId xmlns:p14="http://schemas.microsoft.com/office/powerpoint/2010/main" val="60174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EFDC33-5722-798A-7BBC-FDC73C489DE7}"/>
              </a:ext>
            </a:extLst>
          </p:cNvPr>
          <p:cNvSpPr/>
          <p:nvPr/>
        </p:nvSpPr>
        <p:spPr>
          <a:xfrm>
            <a:off x="4387516" y="1864800"/>
            <a:ext cx="328863" cy="472866"/>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F673AD-30A7-AA0B-B424-56A1868631AE}"/>
                  </a:ext>
                </a:extLst>
              </p:cNvPr>
              <p:cNvSpPr txBox="1"/>
              <p:nvPr/>
            </p:nvSpPr>
            <p:spPr>
              <a:xfrm>
                <a:off x="425115" y="1361724"/>
                <a:ext cx="11341769" cy="920124"/>
              </a:xfrm>
              <a:prstGeom prst="rect">
                <a:avLst/>
              </a:prstGeom>
              <a:noFill/>
            </p:spPr>
            <p:txBody>
              <a:bodyPr wrap="square" rtlCol="0">
                <a:spAutoFit/>
              </a:bodyPr>
              <a:lstStyle/>
              <a:p>
                <a:r>
                  <a:rPr kumimoji="0" lang="en-SG"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Multivariate OLS Regression Model</a:t>
                </a:r>
              </a:p>
              <a:p>
                <a:pPr marR="0" lvl="0" algn="l" defTabSz="457200" rtl="0" eaLnBrk="1" fontAlgn="auto" latinLnBrk="0" hangingPunct="1">
                  <a:lnSpc>
                    <a:spcPct val="100000"/>
                  </a:lnSpc>
                  <a:spcBef>
                    <a:spcPts val="0"/>
                  </a:spcBef>
                  <a:spcAft>
                    <a:spcPts val="0"/>
                  </a:spcAft>
                  <a:buClrTx/>
                  <a:buSzTx/>
                  <a:tabLst/>
                  <a:defRPr/>
                </a:pPr>
                <a:endParaRPr lang="en-SG" sz="1500" dirty="0">
                  <a:solidFill>
                    <a:prstClr val="black"/>
                  </a:solidFill>
                  <a:latin typeface="Aptos" panose="020B0004020202020204" pitchFamily="34" charset="0"/>
                </a:endParaRPr>
              </a:p>
              <a:p>
                <a:pPr marL="355600" marR="0" lvl="0" indent="-355600" algn="l" defTabSz="457200" rtl="0" eaLnBrk="1" fontAlgn="auto" latinLnBrk="0" hangingPunct="1">
                  <a:lnSpc>
                    <a:spcPct val="100000"/>
                  </a:lnSpc>
                  <a:spcBef>
                    <a:spcPts val="0"/>
                  </a:spcBef>
                  <a:spcAft>
                    <a:spcPts val="0"/>
                  </a:spcAft>
                  <a:buClrTx/>
                  <a:buSzTx/>
                  <a:tabLst/>
                  <a:defRPr/>
                </a:pPr>
                <a14:m>
                  <m:oMathPara xmlns:m="http://schemas.openxmlformats.org/officeDocument/2006/math">
                    <m:oMathParaPr>
                      <m:jc m:val="left"/>
                    </m:oMathParaPr>
                    <m:oMath xmlns:m="http://schemas.openxmlformats.org/officeDocument/2006/math">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𝑅𝑒𝑠𝑎𝑙𝑒</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SG"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𝑿</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𝜸</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𝝋</m:t>
                          </m:r>
                        </m:e>
                        <m:sub>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𝝎</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𝑻𝒐𝒘𝒏</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𝛽</m:t>
                          </m:r>
                        </m:e>
                        <m: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b="1" i="1" kern="100">
                              <a:effectLst/>
                              <a:latin typeface="Cambria Math" panose="02040503050406030204" pitchFamily="18" charset="0"/>
                              <a:ea typeface="Calibri" panose="020F0502020204030204" pitchFamily="34" charset="0"/>
                              <a:cs typeface="Times New Roman" panose="02020603050405020304" pitchFamily="18" charset="0"/>
                            </a:rPr>
                            <m:t>𝒀𝒆𝒂𝒓</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SG"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SG"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𝜀</m:t>
                          </m:r>
                        </m:e>
                        <m:sub>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SG" sz="1800" i="1" kern="100">
                              <a:effectLst/>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SG"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DAF673AD-30A7-AA0B-B424-56A1868631AE}"/>
                  </a:ext>
                </a:extLst>
              </p:cNvPr>
              <p:cNvSpPr txBox="1">
                <a:spLocks noRot="1" noChangeAspect="1" noMove="1" noResize="1" noEditPoints="1" noAdjustHandles="1" noChangeArrowheads="1" noChangeShapeType="1" noTextEdit="1"/>
              </p:cNvSpPr>
              <p:nvPr/>
            </p:nvSpPr>
            <p:spPr>
              <a:xfrm>
                <a:off x="425115" y="1361724"/>
                <a:ext cx="11341769" cy="920124"/>
              </a:xfrm>
              <a:prstGeom prst="rect">
                <a:avLst/>
              </a:prstGeom>
              <a:blipFill>
                <a:blip r:embed="rId2"/>
                <a:stretch>
                  <a:fillRect l="-591" t="-3311" b="-3974"/>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FFFF1733-3A86-8CD3-D628-B5CEDAADB982}"/>
              </a:ext>
            </a:extLst>
          </p:cNvPr>
          <p:cNvSpPr txBox="1"/>
          <p:nvPr/>
        </p:nvSpPr>
        <p:spPr>
          <a:xfrm>
            <a:off x="425116" y="315037"/>
            <a:ext cx="11341769" cy="646331"/>
          </a:xfrm>
          <a:prstGeom prst="rect">
            <a:avLst/>
          </a:prstGeom>
          <a:noFill/>
        </p:spPr>
        <p:txBody>
          <a:bodyPr wrap="square" rtlCol="0">
            <a:spAutoFit/>
          </a:bodyPr>
          <a:lstStyle/>
          <a:p>
            <a:r>
              <a:rPr lang="en-SG" sz="3600" dirty="0">
                <a:latin typeface="Aptos" panose="020B0004020202020204" pitchFamily="34" charset="0"/>
              </a:rPr>
              <a:t>3. Empirical Approach</a:t>
            </a:r>
          </a:p>
        </p:txBody>
      </p:sp>
      <p:cxnSp>
        <p:nvCxnSpPr>
          <p:cNvPr id="2" name="Straight Connector 1">
            <a:extLst>
              <a:ext uri="{FF2B5EF4-FFF2-40B4-BE49-F238E27FC236}">
                <a16:creationId xmlns:a16="http://schemas.microsoft.com/office/drawing/2014/main" id="{3683DBEB-8EF3-6D67-1372-61D8F79F6E76}"/>
              </a:ext>
            </a:extLst>
          </p:cNvPr>
          <p:cNvCxnSpPr>
            <a:cxnSpLocks/>
          </p:cNvCxnSpPr>
          <p:nvPr/>
        </p:nvCxnSpPr>
        <p:spPr>
          <a:xfrm>
            <a:off x="425116" y="1138989"/>
            <a:ext cx="1134176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BDF85042-7410-D872-6F0E-E4370B2DF21C}"/>
              </a:ext>
            </a:extLst>
          </p:cNvPr>
          <p:cNvGraphicFramePr>
            <a:graphicFrameLocks noGrp="1"/>
          </p:cNvGraphicFramePr>
          <p:nvPr>
            <p:extLst>
              <p:ext uri="{D42A27DB-BD31-4B8C-83A1-F6EECF244321}">
                <p14:modId xmlns:p14="http://schemas.microsoft.com/office/powerpoint/2010/main" val="3502078887"/>
              </p:ext>
            </p:extLst>
          </p:nvPr>
        </p:nvGraphicFramePr>
        <p:xfrm>
          <a:off x="852905" y="2595600"/>
          <a:ext cx="10216148" cy="3301682"/>
        </p:xfrm>
        <a:graphic>
          <a:graphicData uri="http://schemas.openxmlformats.org/drawingml/2006/table">
            <a:tbl>
              <a:tblPr firstRow="1" bandRow="1">
                <a:tableStyleId>{5C22544A-7EE6-4342-B048-85BDC9FD1C3A}</a:tableStyleId>
              </a:tblPr>
              <a:tblGrid>
                <a:gridCol w="5108074">
                  <a:extLst>
                    <a:ext uri="{9D8B030D-6E8A-4147-A177-3AD203B41FA5}">
                      <a16:colId xmlns:a16="http://schemas.microsoft.com/office/drawing/2014/main" val="2013123780"/>
                    </a:ext>
                  </a:extLst>
                </a:gridCol>
                <a:gridCol w="5108074">
                  <a:extLst>
                    <a:ext uri="{9D8B030D-6E8A-4147-A177-3AD203B41FA5}">
                      <a16:colId xmlns:a16="http://schemas.microsoft.com/office/drawing/2014/main" val="3786811581"/>
                    </a:ext>
                  </a:extLst>
                </a:gridCol>
              </a:tblGrid>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𝜸 : </a:t>
                      </a:r>
                      <a:r>
                        <a:rPr lang="en-SG" sz="1600" b="1" kern="1200" dirty="0">
                          <a:solidFill>
                            <a:schemeClr val="dk1"/>
                          </a:solidFill>
                          <a:effectLst/>
                          <a:latin typeface="Aptos" panose="020B0004020202020204" pitchFamily="34" charset="0"/>
                          <a:ea typeface="+mn-ea"/>
                          <a:cs typeface="+mn-cs"/>
                        </a:rPr>
                        <a:t>Access to Public Transport Infrastructure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SG" sz="1600" b="1" dirty="0">
                          <a:solidFill>
                            <a:schemeClr val="tx1"/>
                          </a:solidFill>
                          <a:latin typeface="Aptos" panose="020B0004020202020204" pitchFamily="34" charset="0"/>
                        </a:rPr>
                        <a:t>Remarks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74283246"/>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effectLst/>
                          <a:latin typeface="Aptos" panose="020B0004020202020204" pitchFamily="34" charset="0"/>
                          <a:ea typeface="+mn-ea"/>
                          <a:cs typeface="+mn-cs"/>
                        </a:rPr>
                        <a:t>Nearest MRT Station (If: Within 500m)</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4199020"/>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effectLst/>
                          <a:latin typeface="Aptos" panose="020B0004020202020204" pitchFamily="34" charset="0"/>
                          <a:ea typeface="+mn-ea"/>
                          <a:cs typeface="+mn-cs"/>
                        </a:rPr>
                        <a:t>Nearest MRT Station (If: &gt;500 to 1000m)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9622049"/>
                  </a:ext>
                </a:extLst>
              </a:tr>
              <a:tr h="36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MRT Station: Is a Bus &amp; MRT Interchange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buFont typeface="Arial" panose="020B0604020202020204" pitchFamily="34" charset="0"/>
                        <a:buNone/>
                      </a:pPr>
                      <a:r>
                        <a:rPr lang="en-SG" sz="1600" b="0" i="1" dirty="0">
                          <a:latin typeface="Aptos" panose="020B0004020202020204" pitchFamily="34" charset="0"/>
                        </a:rPr>
                        <a:t>Reference category</a:t>
                      </a:r>
                      <a:r>
                        <a:rPr lang="en-SG" sz="1600" b="0" dirty="0">
                          <a:latin typeface="Aptos" panose="020B00040202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593055"/>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effectLst/>
                          <a:latin typeface="Aptos" panose="020B0004020202020204" pitchFamily="34" charset="0"/>
                          <a:ea typeface="+mn-ea"/>
                          <a:cs typeface="+mn-cs"/>
                        </a:rPr>
                        <a:t>Nearest MRT Station: Is a MRT Interchange (Only)</a:t>
                      </a:r>
                      <a:endParaRPr lang="en-SG" sz="1600" kern="1200" dirty="0">
                        <a:solidFill>
                          <a:schemeClr val="dk1"/>
                        </a:solidFill>
                        <a:effectLst/>
                        <a:latin typeface="Aptos" panose="020B0004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SG" sz="1600" b="0" i="1" dirty="0">
                          <a:latin typeface="Aptos" panose="020B0004020202020204" pitchFamily="34" charset="0"/>
                        </a:rPr>
                        <a:t>Nearest MRT station: neither a bus nor MRT interchange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1934491"/>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MRT Station: Is a Bus Interchange (Only)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61158573"/>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dk1"/>
                          </a:solidFill>
                          <a:effectLst/>
                          <a:latin typeface="Aptos" panose="020B0004020202020204" pitchFamily="34" charset="0"/>
                          <a:ea typeface="+mn-ea"/>
                          <a:cs typeface="+mn-cs"/>
                        </a:rPr>
                        <a:t>Nearest Bus Stop (If: Within 150m)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SG" sz="1600" b="0" dirty="0">
                          <a:latin typeface="Aptos" panose="020B0004020202020204" pitchFamily="34"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499299"/>
                  </a:ext>
                </a:extLst>
              </a:tr>
              <a:tr h="3008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116055"/>
                  </a:ext>
                </a:extLst>
              </a:tr>
              <a:tr h="371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SG" sz="1600" b="0" dirty="0">
                        <a:latin typeface="Aptos" panose="020B00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0206532"/>
                  </a:ext>
                </a:extLst>
              </a:tr>
            </a:tbl>
          </a:graphicData>
        </a:graphic>
      </p:graphicFrame>
    </p:spTree>
    <p:extLst>
      <p:ext uri="{BB962C8B-B14F-4D97-AF65-F5344CB8AC3E}">
        <p14:creationId xmlns:p14="http://schemas.microsoft.com/office/powerpoint/2010/main" val="2544396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3206</TotalTime>
  <Words>4787</Words>
  <Application>Microsoft Office PowerPoint</Application>
  <PresentationFormat>Widescreen</PresentationFormat>
  <Paragraphs>521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Calibri</vt:lpstr>
      <vt:lpstr>Calibri Light</vt:lpstr>
      <vt:lpstr>Cambria Math</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Lim</dc:creator>
  <cp:lastModifiedBy>Lim Zhu En, Joel</cp:lastModifiedBy>
  <cp:revision>872</cp:revision>
  <dcterms:created xsi:type="dcterms:W3CDTF">2024-04-05T07:46:55Z</dcterms:created>
  <dcterms:modified xsi:type="dcterms:W3CDTF">2024-04-09T12:24:28Z</dcterms:modified>
</cp:coreProperties>
</file>